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Fira Sans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F14ACB-C27C-468A-8D28-8DAC88E786F7}">
  <a:tblStyle styleId="{E5F14ACB-C27C-468A-8D28-8DAC88E786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Bold-bold.fntdata"/><Relationship Id="rId50" Type="http://schemas.openxmlformats.org/officeDocument/2006/relationships/font" Target="fonts/Roboto-boldItalic.fntdata"/><Relationship Id="rId52" Type="http://schemas.openxmlformats.org/officeDocument/2006/relationships/font" Target="fonts/FiraSans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781e6e0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781e6e0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aea838f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aea838f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fd2c173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fd2c173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84cceffa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84cceffa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9ce013a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9ce013a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fd2c1732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fd2c1732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d2c1732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d2c1732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fd2c1732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fd2c1732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fd2c1732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fd2c1732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a9956c5a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a9956c5a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fd2c1732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fd2c1732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7b3b193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7b3b193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fd2c1732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fd2c1732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fd2c1732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fd2c1732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fd2c1732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fd2c1732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6c811e6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6c811e6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6c811e6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6c811e6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fd2c1732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fd2c1732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fd2c1732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fd2c1732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fd2c1732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fd2c1732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fd2c173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fd2c173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8476311f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8476311f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9efbf90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9efbf90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84cceffa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84cceffa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8476311f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8476311f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8476311f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8476311f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8476311f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8476311f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781e6e0b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781e6e0b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fd2c1732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fd2c1732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a9956c5a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a9956c5a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d2c1732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d2c1732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Amaç destek vektör genişliklerinin büyük tutmak ile sınır ihlallerini sınırlamak arasında iyi bir denge bulmaktır.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a9956c5a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a9956c5a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a9956c5a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a9956c5a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350">
              <a:solidFill>
                <a:srgbClr val="252525"/>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b3b1931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7b3b1931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79b17f21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79b17f21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84cceffa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84cceffa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94f0f5f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94f0f5f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781e6e0b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781e6e0b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400">
              <a:latin typeface="Century"/>
              <a:ea typeface="Century"/>
              <a:cs typeface="Century"/>
              <a:sym typeface="Centur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781e6e0b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781e6e0b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ce013a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ce013a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idx="1" type="subTitle"/>
          </p:nvPr>
        </p:nvSpPr>
        <p:spPr>
          <a:xfrm>
            <a:off x="311700" y="2175450"/>
            <a:ext cx="85206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tr" sz="3786"/>
              <a:t>Sınıflandırma Modelleri</a:t>
            </a:r>
            <a:endParaRPr sz="203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Aktivasyon Fonksiyonu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Aktivasyon Fonksiyonu Nedir?</a:t>
            </a:r>
            <a:endParaRPr sz="2500"/>
          </a:p>
        </p:txBody>
      </p:sp>
      <p:sp>
        <p:nvSpPr>
          <p:cNvPr id="127" name="Google Shape;127;p23"/>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tr">
                <a:highlight>
                  <a:schemeClr val="lt1"/>
                </a:highlight>
              </a:rPr>
              <a:t>Aktivasyon fonksiyonları modelin çıktısı üzerinde işlem yaparak çıktının nasıl olacağını belirleyen fonksiyonlardır.</a:t>
            </a:r>
            <a:endParaRPr>
              <a:highlight>
                <a:schemeClr val="lt1"/>
              </a:highlight>
            </a:endParaRPr>
          </a:p>
          <a:p>
            <a:pPr indent="0" lvl="0" marL="0" rtl="0" algn="l">
              <a:spcBef>
                <a:spcPts val="0"/>
              </a:spcBef>
              <a:spcAft>
                <a:spcPts val="0"/>
              </a:spcAft>
              <a:buClr>
                <a:schemeClr val="dk1"/>
              </a:buClr>
              <a:buSzPts val="1400"/>
              <a:buFont typeface="Arial"/>
              <a:buNone/>
            </a:pPr>
            <a:r>
              <a:t/>
            </a:r>
            <a:endParaRPr>
              <a:highlight>
                <a:schemeClr val="lt1"/>
              </a:highlight>
            </a:endParaRPr>
          </a:p>
          <a:p>
            <a:pPr indent="0" lvl="0" marL="0" rtl="0" algn="l">
              <a:spcBef>
                <a:spcPts val="0"/>
              </a:spcBef>
              <a:spcAft>
                <a:spcPts val="0"/>
              </a:spcAft>
              <a:buClr>
                <a:schemeClr val="dk1"/>
              </a:buClr>
              <a:buSzPts val="1400"/>
              <a:buFont typeface="Arial"/>
              <a:buNone/>
            </a:pPr>
            <a:r>
              <a:rPr lang="tr">
                <a:highlight>
                  <a:schemeClr val="lt1"/>
                </a:highlight>
              </a:rPr>
              <a:t>Çıktı, sınıflandırma problemleri gibi belli bir değer kümesi ile sınırlandırmak istenirse lineer regresyon formülü kullanılamaz. </a:t>
            </a:r>
            <a:endParaRPr>
              <a:highlight>
                <a:schemeClr val="lt1"/>
              </a:highlight>
            </a:endParaRPr>
          </a:p>
          <a:p>
            <a:pPr indent="0" lvl="0" marL="0" rtl="0" algn="l">
              <a:spcBef>
                <a:spcPts val="0"/>
              </a:spcBef>
              <a:spcAft>
                <a:spcPts val="0"/>
              </a:spcAft>
              <a:buClr>
                <a:schemeClr val="dk1"/>
              </a:buClr>
              <a:buSzPts val="1400"/>
              <a:buFont typeface="Arial"/>
              <a:buNone/>
            </a:pPr>
            <a:r>
              <a:t/>
            </a:r>
            <a:endParaRPr>
              <a:highlight>
                <a:schemeClr val="lt1"/>
              </a:highlight>
            </a:endParaRPr>
          </a:p>
          <a:p>
            <a:pPr indent="0" lvl="0" marL="0" rtl="0" algn="l">
              <a:spcBef>
                <a:spcPts val="0"/>
              </a:spcBef>
              <a:spcAft>
                <a:spcPts val="0"/>
              </a:spcAft>
              <a:buClr>
                <a:schemeClr val="dk1"/>
              </a:buClr>
              <a:buSzPts val="1400"/>
              <a:buFont typeface="Arial"/>
              <a:buNone/>
            </a:pPr>
            <a:r>
              <a:rPr lang="tr">
                <a:highlight>
                  <a:schemeClr val="lt1"/>
                </a:highlight>
              </a:rPr>
              <a:t>Lineer regresyon formülünde bağımlı değişken bağımsız değişkenlerin ağırlıklı toplamı iken, ikili sınıflandırma probleminde bağımlı değişken 1 ve 0 arasına sıkıştırılması gerektiğinden çıktıya özel bir aktivasyon fonksiyonu uygulanmalıdır.</a:t>
            </a:r>
            <a:endParaRPr>
              <a:highlight>
                <a:schemeClr val="lt1"/>
              </a:highlight>
            </a:endParaRPr>
          </a:p>
        </p:txBody>
      </p:sp>
      <p:pic>
        <p:nvPicPr>
          <p:cNvPr id="128" name="Google Shape;128;p23"/>
          <p:cNvPicPr preferRelativeResize="0"/>
          <p:nvPr/>
        </p:nvPicPr>
        <p:blipFill>
          <a:blip r:embed="rId3">
            <a:alphaModFix/>
          </a:blip>
          <a:stretch>
            <a:fillRect/>
          </a:stretch>
        </p:blipFill>
        <p:spPr>
          <a:xfrm>
            <a:off x="4607273" y="1093800"/>
            <a:ext cx="43400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Function</a:t>
            </a:r>
            <a:endParaRPr/>
          </a:p>
        </p:txBody>
      </p:sp>
      <p:sp>
        <p:nvSpPr>
          <p:cNvPr id="134" name="Google Shape;134;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a:solidFill>
                  <a:srgbClr val="333333"/>
                </a:solidFill>
                <a:highlight>
                  <a:srgbClr val="FFFFFF"/>
                </a:highlight>
              </a:rPr>
              <a:t>Sigmoid fonksiyonu, lineer regresyon formülünün çıktısını 0 ve 1 arasına sıkıştırarak bir bir </a:t>
            </a:r>
            <a:r>
              <a:rPr lang="tr">
                <a:solidFill>
                  <a:srgbClr val="333333"/>
                </a:solidFill>
                <a:highlight>
                  <a:srgbClr val="C9DAF8"/>
                </a:highlight>
              </a:rPr>
              <a:t>olasılık değeri</a:t>
            </a:r>
            <a:r>
              <a:rPr lang="tr">
                <a:solidFill>
                  <a:srgbClr val="333333"/>
                </a:solidFill>
                <a:highlight>
                  <a:srgbClr val="FFFFFF"/>
                </a:highlight>
              </a:rPr>
              <a:t> veren aktivasyon fonksiyonudur. Bu da </a:t>
            </a:r>
            <a:r>
              <a:rPr lang="tr">
                <a:solidFill>
                  <a:srgbClr val="333333"/>
                </a:solidFill>
                <a:highlight>
                  <a:srgbClr val="C9DAF8"/>
                </a:highlight>
              </a:rPr>
              <a:t>çıktı değerinin 0 ve 1 arasında</a:t>
            </a:r>
            <a:r>
              <a:rPr lang="tr">
                <a:solidFill>
                  <a:srgbClr val="333333"/>
                </a:solidFill>
                <a:highlight>
                  <a:srgbClr val="FFFFFF"/>
                </a:highlight>
              </a:rPr>
              <a:t> olduğu anlamına gelir.</a:t>
            </a:r>
            <a:endParaRPr>
              <a:solidFill>
                <a:srgbClr val="333333"/>
              </a:solidFill>
              <a:highlight>
                <a:srgbClr val="FFFFFF"/>
              </a:highlight>
            </a:endParaRPr>
          </a:p>
          <a:p>
            <a:pPr indent="-317500" lvl="0" marL="457200" rtl="0" algn="l">
              <a:spcBef>
                <a:spcPts val="1200"/>
              </a:spcBef>
              <a:spcAft>
                <a:spcPts val="0"/>
              </a:spcAft>
              <a:buClr>
                <a:srgbClr val="333333"/>
              </a:buClr>
              <a:buSzPts val="1400"/>
              <a:buChar char="●"/>
            </a:pPr>
            <a:r>
              <a:rPr lang="tr">
                <a:solidFill>
                  <a:srgbClr val="333333"/>
                </a:solidFill>
                <a:highlight>
                  <a:srgbClr val="FFFFFF"/>
                </a:highlight>
              </a:rPr>
              <a:t>Sigmoid aktivasyon fonksiyonu kullanıldığında bağımsız değişkenlerdeki küçük değişimler bağımlı değişken üzerinde oransal olarak ciddi değişikliğe neden olacaktır. Bağımsız değişkenlerde ne denli değişiklik olursa olsun bağımlı değişken her zaman 0 ve 1 arasında olacaktır.</a:t>
            </a:r>
            <a:endParaRPr>
              <a:solidFill>
                <a:srgbClr val="333333"/>
              </a:solidFill>
              <a:highlight>
                <a:srgbClr val="FFFFFF"/>
              </a:highlight>
            </a:endParaRPr>
          </a:p>
        </p:txBody>
      </p:sp>
      <p:pic>
        <p:nvPicPr>
          <p:cNvPr id="135" name="Google Shape;135;p24"/>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İkiden Fazla Sınıfımız Olduğunda Ne Yapılmalıdır?</a:t>
            </a:r>
            <a:endParaRPr/>
          </a:p>
        </p:txBody>
      </p:sp>
      <p:sp>
        <p:nvSpPr>
          <p:cNvPr id="141" name="Google Shape;141;p25"/>
          <p:cNvSpPr txBox="1"/>
          <p:nvPr>
            <p:ph idx="1" type="body"/>
          </p:nvPr>
        </p:nvSpPr>
        <p:spPr>
          <a:xfrm>
            <a:off x="311700" y="1152475"/>
            <a:ext cx="43602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tr"/>
              <a:t>Softmax Aktivasyon Fonksiyonu</a:t>
            </a:r>
            <a:endParaRPr/>
          </a:p>
          <a:p>
            <a:pPr indent="0" lvl="0" marL="0" rtl="0" algn="l">
              <a:spcBef>
                <a:spcPts val="1200"/>
              </a:spcBef>
              <a:spcAft>
                <a:spcPts val="0"/>
              </a:spcAft>
              <a:buNone/>
            </a:pPr>
            <a:r>
              <a:rPr lang="tr"/>
              <a:t>Softmax, sigmoid fonksiyonunun aksine modelimizin ikiden fazla sınıf için olasılık çıktıları üretmesini sağlayan aktivasyon fonksiyonudur.</a:t>
            </a:r>
            <a:endParaRPr/>
          </a:p>
          <a:p>
            <a:pPr indent="0" lvl="0" marL="0" rtl="0" algn="l">
              <a:spcBef>
                <a:spcPts val="1200"/>
              </a:spcBef>
              <a:spcAft>
                <a:spcPts val="0"/>
              </a:spcAft>
              <a:buNone/>
            </a:pPr>
            <a:r>
              <a:rPr lang="tr"/>
              <a:t>Derin Öğrenme modellerinde Softmax aktivasyon fonksiyonu son katmanda kullanıldığında her sınıf için ayrı bir olasılık değeri döndürülür. Bu olasılık değerlerinin toplamı 1’e eşittir.</a:t>
            </a:r>
            <a:endParaRPr/>
          </a:p>
          <a:p>
            <a:pPr indent="0" lvl="0" marL="0" rtl="0" algn="l">
              <a:spcBef>
                <a:spcPts val="1200"/>
              </a:spcBef>
              <a:spcAft>
                <a:spcPts val="1200"/>
              </a:spcAft>
              <a:buNone/>
            </a:pPr>
            <a:r>
              <a:rPr i="1" lang="tr">
                <a:solidFill>
                  <a:schemeClr val="dk2"/>
                </a:solidFill>
              </a:rPr>
              <a:t>Örneğin; yandaki modelde Cat, Dog ve Horse sınıfları için bir olasılık değeri üretilmiştir. Bu değerlere baktığınızda modeli, girdiğimizin %94 oranında Dog, %6 oranında Cat ve %0 oranında Horse olduğunu tahmin etmiştir.</a:t>
            </a:r>
            <a:endParaRPr i="1">
              <a:solidFill>
                <a:schemeClr val="dk2"/>
              </a:solidFill>
            </a:endParaRPr>
          </a:p>
        </p:txBody>
      </p:sp>
      <p:pic>
        <p:nvPicPr>
          <p:cNvPr id="142" name="Google Shape;142;p25"/>
          <p:cNvPicPr preferRelativeResize="0"/>
          <p:nvPr/>
        </p:nvPicPr>
        <p:blipFill>
          <a:blip r:embed="rId3">
            <a:alphaModFix/>
          </a:blip>
          <a:stretch>
            <a:fillRect/>
          </a:stretch>
        </p:blipFill>
        <p:spPr>
          <a:xfrm>
            <a:off x="5742463" y="3413400"/>
            <a:ext cx="2333625" cy="857250"/>
          </a:xfrm>
          <a:prstGeom prst="rect">
            <a:avLst/>
          </a:prstGeom>
          <a:noFill/>
          <a:ln>
            <a:noFill/>
          </a:ln>
        </p:spPr>
      </p:pic>
      <p:pic>
        <p:nvPicPr>
          <p:cNvPr id="143" name="Google Shape;143;p25"/>
          <p:cNvPicPr preferRelativeResize="0"/>
          <p:nvPr/>
        </p:nvPicPr>
        <p:blipFill>
          <a:blip r:embed="rId4">
            <a:alphaModFix/>
          </a:blip>
          <a:stretch>
            <a:fillRect/>
          </a:stretch>
        </p:blipFill>
        <p:spPr>
          <a:xfrm>
            <a:off x="5278113" y="1375126"/>
            <a:ext cx="3262350" cy="156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311700" y="1689150"/>
            <a:ext cx="8520600" cy="176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Sınıflandırma Modelinin Performansını Ölçmek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Eşikleri (Thresholding)</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Eşik, lojistik regresyon sonucunda tahmin edilen olasılık değerlerinden hangilerinin doğru kabul edileceğini belirleyen değerdir. </a:t>
            </a:r>
            <a:endParaRPr/>
          </a:p>
          <a:p>
            <a:pPr indent="0" lvl="0" marL="0" rtl="0" algn="l">
              <a:spcBef>
                <a:spcPts val="1200"/>
              </a:spcBef>
              <a:spcAft>
                <a:spcPts val="0"/>
              </a:spcAft>
              <a:buNone/>
            </a:pPr>
            <a:r>
              <a:rPr lang="tr"/>
              <a:t>Örneğin; Maillerin spam olup olmama durumuna göre sınıflandıran bir modele 0.5 eşiği verilirse:</a:t>
            </a:r>
            <a:endParaRPr/>
          </a:p>
          <a:p>
            <a:pPr indent="-317500" lvl="0" marL="457200" rtl="0" algn="l">
              <a:spcBef>
                <a:spcPts val="1200"/>
              </a:spcBef>
              <a:spcAft>
                <a:spcPts val="0"/>
              </a:spcAft>
              <a:buSzPts val="1400"/>
              <a:buChar char="●"/>
            </a:pPr>
            <a:r>
              <a:rPr lang="tr"/>
              <a:t>Spam olasılığı </a:t>
            </a:r>
            <a:r>
              <a:rPr lang="tr">
                <a:highlight>
                  <a:srgbClr val="C9DAF8"/>
                </a:highlight>
              </a:rPr>
              <a:t>0.5 değerine eşit veya üstünde</a:t>
            </a:r>
            <a:r>
              <a:rPr lang="tr"/>
              <a:t> olan mailler </a:t>
            </a:r>
            <a:r>
              <a:rPr lang="tr">
                <a:highlight>
                  <a:srgbClr val="C9DAF8"/>
                </a:highlight>
              </a:rPr>
              <a:t>spam</a:t>
            </a:r>
            <a:r>
              <a:rPr lang="tr">
                <a:highlight>
                  <a:schemeClr val="lt1"/>
                </a:highlight>
              </a:rPr>
              <a:t> olarak sınıflandırılır</a:t>
            </a:r>
            <a:endParaRPr>
              <a:highlight>
                <a:schemeClr val="lt1"/>
              </a:highlight>
            </a:endParaRPr>
          </a:p>
          <a:p>
            <a:pPr indent="-317500" lvl="0" marL="457200" rtl="0" algn="l">
              <a:spcBef>
                <a:spcPts val="0"/>
              </a:spcBef>
              <a:spcAft>
                <a:spcPts val="0"/>
              </a:spcAft>
              <a:buSzPts val="1400"/>
              <a:buChar char="●"/>
            </a:pPr>
            <a:r>
              <a:rPr lang="tr"/>
              <a:t>Spam olasılığı </a:t>
            </a:r>
            <a:r>
              <a:rPr lang="tr">
                <a:highlight>
                  <a:srgbClr val="C9DAF8"/>
                </a:highlight>
              </a:rPr>
              <a:t>0.5 değerinin altında</a:t>
            </a:r>
            <a:r>
              <a:rPr lang="tr"/>
              <a:t> olan mailler </a:t>
            </a:r>
            <a:r>
              <a:rPr lang="tr">
                <a:highlight>
                  <a:srgbClr val="C9DAF8"/>
                </a:highlight>
              </a:rPr>
              <a:t>spam değil</a:t>
            </a:r>
            <a:r>
              <a:rPr lang="tr">
                <a:highlight>
                  <a:schemeClr val="lt1"/>
                </a:highlight>
              </a:rPr>
              <a:t> </a:t>
            </a:r>
            <a:r>
              <a:rPr lang="tr">
                <a:highlight>
                  <a:schemeClr val="lt1"/>
                </a:highlight>
              </a:rPr>
              <a:t>olarak sınıflandırılır</a:t>
            </a:r>
            <a:endParaRPr>
              <a:highlight>
                <a:srgbClr val="C9DAF8"/>
              </a:highlight>
            </a:endParaRPr>
          </a:p>
        </p:txBody>
      </p:sp>
      <p:pic>
        <p:nvPicPr>
          <p:cNvPr id="155" name="Google Shape;155;p27"/>
          <p:cNvPicPr preferRelativeResize="0"/>
          <p:nvPr/>
        </p:nvPicPr>
        <p:blipFill rotWithShape="1">
          <a:blip r:embed="rId3">
            <a:alphaModFix/>
          </a:blip>
          <a:srcRect b="14295" l="0" r="0" t="0"/>
          <a:stretch/>
        </p:blipFill>
        <p:spPr>
          <a:xfrm>
            <a:off x="2027900" y="2916150"/>
            <a:ext cx="5088201" cy="1762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True vs False &amp; Positive vs Negative</a:t>
            </a:r>
            <a:endParaRPr/>
          </a:p>
        </p:txBody>
      </p:sp>
      <p:sp>
        <p:nvSpPr>
          <p:cNvPr id="161" name="Google Shape;161;p28"/>
          <p:cNvSpPr txBox="1"/>
          <p:nvPr>
            <p:ph idx="1" type="body"/>
          </p:nvPr>
        </p:nvSpPr>
        <p:spPr>
          <a:xfrm>
            <a:off x="311700" y="1152475"/>
            <a:ext cx="8520600" cy="7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Sınıflandırma modelinin performansının ölçülebilmesi için bazı verilerin kullanılması gereklidir. Bu veriler True Positive, True Negative, True Positive ve False Positive değerleridir.</a:t>
            </a:r>
            <a:endParaRPr/>
          </a:p>
        </p:txBody>
      </p:sp>
      <p:sp>
        <p:nvSpPr>
          <p:cNvPr id="162" name="Google Shape;162;p28"/>
          <p:cNvSpPr txBox="1"/>
          <p:nvPr>
            <p:ph idx="1" type="body"/>
          </p:nvPr>
        </p:nvSpPr>
        <p:spPr>
          <a:xfrm>
            <a:off x="367000" y="1902475"/>
            <a:ext cx="4046400" cy="28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u="sng"/>
              <a:t>Positive</a:t>
            </a:r>
            <a:r>
              <a:rPr b="1" lang="tr" u="sng"/>
              <a:t> vs Negative</a:t>
            </a:r>
            <a:endParaRPr b="1" u="sng"/>
          </a:p>
          <a:p>
            <a:pPr indent="0" lvl="0" marL="0" rtl="0" algn="l">
              <a:spcBef>
                <a:spcPts val="1200"/>
              </a:spcBef>
              <a:spcAft>
                <a:spcPts val="0"/>
              </a:spcAft>
              <a:buNone/>
            </a:pPr>
            <a:r>
              <a:rPr lang="tr"/>
              <a:t>True ve False değerlerimiz temelde etiket sınıflarımızdır.</a:t>
            </a:r>
            <a:endParaRPr/>
          </a:p>
          <a:p>
            <a:pPr indent="0" lvl="0" marL="0" rtl="0" algn="l">
              <a:spcBef>
                <a:spcPts val="1200"/>
              </a:spcBef>
              <a:spcAft>
                <a:spcPts val="0"/>
              </a:spcAft>
              <a:buNone/>
            </a:pPr>
            <a:r>
              <a:rPr lang="tr"/>
              <a:t>Örneğin; bir e-mail spam sınıflandırma modelinde:</a:t>
            </a:r>
            <a:endParaRPr/>
          </a:p>
          <a:p>
            <a:pPr indent="-317500" lvl="0" marL="457200" rtl="0" algn="l">
              <a:spcBef>
                <a:spcPts val="1200"/>
              </a:spcBef>
              <a:spcAft>
                <a:spcPts val="0"/>
              </a:spcAft>
              <a:buSzPts val="1400"/>
              <a:buChar char="●"/>
            </a:pPr>
            <a:r>
              <a:rPr lang="tr"/>
              <a:t>“Spam” = Positive</a:t>
            </a:r>
            <a:endParaRPr/>
          </a:p>
          <a:p>
            <a:pPr indent="-317500" lvl="0" marL="457200" rtl="0" algn="l">
              <a:spcBef>
                <a:spcPts val="0"/>
              </a:spcBef>
              <a:spcAft>
                <a:spcPts val="0"/>
              </a:spcAft>
              <a:buSzPts val="1400"/>
              <a:buChar char="●"/>
            </a:pPr>
            <a:r>
              <a:rPr lang="tr"/>
              <a:t>“Not Spam” = Negative</a:t>
            </a:r>
            <a:endParaRPr/>
          </a:p>
          <a:p>
            <a:pPr indent="0" lvl="0" marL="0" rtl="0" algn="l">
              <a:spcBef>
                <a:spcPts val="1200"/>
              </a:spcBef>
              <a:spcAft>
                <a:spcPts val="1200"/>
              </a:spcAft>
              <a:buNone/>
            </a:pPr>
            <a:r>
              <a:rPr lang="tr"/>
              <a:t>olarak varsayılabilir.</a:t>
            </a:r>
            <a:endParaRPr/>
          </a:p>
        </p:txBody>
      </p:sp>
      <p:sp>
        <p:nvSpPr>
          <p:cNvPr id="163" name="Google Shape;163;p28"/>
          <p:cNvSpPr txBox="1"/>
          <p:nvPr>
            <p:ph idx="1" type="body"/>
          </p:nvPr>
        </p:nvSpPr>
        <p:spPr>
          <a:xfrm>
            <a:off x="4722700" y="2037225"/>
            <a:ext cx="4046400" cy="280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tr" u="sng"/>
              <a:t>True</a:t>
            </a:r>
            <a:r>
              <a:rPr b="1" lang="tr" u="sng"/>
              <a:t> vs False</a:t>
            </a:r>
            <a:endParaRPr b="1" u="sng"/>
          </a:p>
          <a:p>
            <a:pPr indent="0" lvl="0" marL="0" rtl="0" algn="l">
              <a:spcBef>
                <a:spcPts val="1200"/>
              </a:spcBef>
              <a:spcAft>
                <a:spcPts val="0"/>
              </a:spcAft>
              <a:buNone/>
            </a:pPr>
            <a:r>
              <a:rPr lang="tr"/>
              <a:t>Positive ve Negative değerlerimiz modelimizin tahmin sonuçlarıyla alakalıdır. </a:t>
            </a:r>
            <a:endParaRPr/>
          </a:p>
          <a:p>
            <a:pPr indent="0" lvl="0" marL="0" rtl="0" algn="l">
              <a:spcBef>
                <a:spcPts val="1200"/>
              </a:spcBef>
              <a:spcAft>
                <a:spcPts val="0"/>
              </a:spcAft>
              <a:buNone/>
            </a:pPr>
            <a:r>
              <a:rPr lang="tr"/>
              <a:t>Örneğin; model gerçekte “Spam” (Positive) olan bir maili “Not Spam” (Negative) olarak tahmin ettiğinde bu tahmin False Negative bir tahmin olur. </a:t>
            </a:r>
            <a:endParaRPr/>
          </a:p>
          <a:p>
            <a:pPr indent="0" lvl="0" marL="0" rtl="0" algn="l">
              <a:spcBef>
                <a:spcPts val="1200"/>
              </a:spcBef>
              <a:spcAft>
                <a:spcPts val="1200"/>
              </a:spcAft>
              <a:buNone/>
            </a:pPr>
            <a:r>
              <a:rPr lang="tr"/>
              <a:t>Bunun nedeni modelimizin Negative bir tahmin gerçekleştirmesi ve bu tahminin de yanlış (False) olmasıdır.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Karmaşıklık Matrisi</a:t>
            </a:r>
            <a:endParaRPr/>
          </a:p>
        </p:txBody>
      </p:sp>
      <p:sp>
        <p:nvSpPr>
          <p:cNvPr id="169" name="Google Shape;169;p29"/>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Sınıflandırma modelinin</a:t>
            </a:r>
            <a:r>
              <a:rPr lang="tr">
                <a:highlight>
                  <a:srgbClr val="FFFFFF"/>
                </a:highlight>
              </a:rPr>
              <a:t> performansını değerlendirmek için kullanılan gerçek sınıf değeri ile tahmin edilen sınıf değerinin karşılaştırıldığı bir matristir.</a:t>
            </a:r>
            <a:endParaRPr/>
          </a:p>
          <a:p>
            <a:pPr indent="0" lvl="0" marL="0" rtl="0" algn="l">
              <a:spcBef>
                <a:spcPts val="1200"/>
              </a:spcBef>
              <a:spcAft>
                <a:spcPts val="1200"/>
              </a:spcAft>
              <a:buNone/>
            </a:pPr>
            <a:r>
              <a:rPr b="1" lang="tr"/>
              <a:t>Positive:</a:t>
            </a:r>
            <a:r>
              <a:rPr lang="tr"/>
              <a:t> “Spam”</a:t>
            </a:r>
            <a:r>
              <a:rPr lang="tr"/>
              <a:t>  </a:t>
            </a:r>
            <a:r>
              <a:rPr b="1" lang="tr"/>
              <a:t>Negative:</a:t>
            </a:r>
            <a:r>
              <a:rPr lang="tr"/>
              <a:t> “Spam Değil”</a:t>
            </a:r>
            <a:endParaRPr/>
          </a:p>
        </p:txBody>
      </p:sp>
      <p:graphicFrame>
        <p:nvGraphicFramePr>
          <p:cNvPr id="170" name="Google Shape;170;p29"/>
          <p:cNvGraphicFramePr/>
          <p:nvPr/>
        </p:nvGraphicFramePr>
        <p:xfrm>
          <a:off x="311700" y="2366700"/>
          <a:ext cx="3000000" cy="3000000"/>
        </p:xfrm>
        <a:graphic>
          <a:graphicData uri="http://schemas.openxmlformats.org/drawingml/2006/table">
            <a:tbl>
              <a:tblPr>
                <a:noFill/>
                <a:tableStyleId>{E5F14ACB-C27C-468A-8D28-8DAC88E786F7}</a:tableStyleId>
              </a:tblPr>
              <a:tblGrid>
                <a:gridCol w="4260300"/>
                <a:gridCol w="4260300"/>
              </a:tblGrid>
              <a:tr h="855450">
                <a:tc>
                  <a:txBody>
                    <a:bodyPr/>
                    <a:lstStyle/>
                    <a:p>
                      <a:pPr indent="0" lvl="0" marL="0" rtl="0" algn="l">
                        <a:spcBef>
                          <a:spcPts val="0"/>
                        </a:spcBef>
                        <a:spcAft>
                          <a:spcPts val="0"/>
                        </a:spcAft>
                        <a:buNone/>
                      </a:pPr>
                      <a:r>
                        <a:rPr b="1" lang="tr"/>
                        <a:t>True Positive: </a:t>
                      </a:r>
                      <a:r>
                        <a:rPr lang="tr"/>
                        <a:t>Modelin pozitif sınıfı doğru bir şekilde tahminlediği bir sonuçtur</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Gerçek:</a:t>
                      </a:r>
                      <a:r>
                        <a:rPr lang="tr"/>
                        <a:t> E-mail Spam</a:t>
                      </a:r>
                      <a:endParaRPr/>
                    </a:p>
                    <a:p>
                      <a:pPr indent="0" lvl="0" marL="0" rtl="0" algn="l">
                        <a:spcBef>
                          <a:spcPts val="0"/>
                        </a:spcBef>
                        <a:spcAft>
                          <a:spcPts val="0"/>
                        </a:spcAft>
                        <a:buNone/>
                      </a:pPr>
                      <a:r>
                        <a:rPr b="1" lang="tr"/>
                        <a:t>Model Tahmini:</a:t>
                      </a:r>
                      <a:r>
                        <a:rPr lang="tr"/>
                        <a:t> E-mail Spam</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r>
                        <a:rPr lang="tr">
                          <a:solidFill>
                            <a:schemeClr val="dk1"/>
                          </a:solidFill>
                        </a:rPr>
                        <a:t>Modelin pozitif sınıfı doğru bir şekilde tahminleyemediği bir sonuçtur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E-mail Spam Değil</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E-mail Spam</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 </a:t>
                      </a:r>
                      <a:r>
                        <a:rPr lang="tr">
                          <a:solidFill>
                            <a:schemeClr val="dk1"/>
                          </a:solidFill>
                        </a:rPr>
                        <a:t>Modelin negatif sınıfı doğru bir şekilde tahminlediği bir sonuçtur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E-mail Spam Değil</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E-mail Spam</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 </a:t>
                      </a:r>
                      <a:r>
                        <a:rPr lang="tr">
                          <a:solidFill>
                            <a:schemeClr val="dk1"/>
                          </a:solidFill>
                        </a:rPr>
                        <a:t>Modelin negatif sınıfı doğru bir şekilde tahminlediği bir sonuçtur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E-mail Spam Değil</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E-mail Spam Değil</a:t>
                      </a:r>
                      <a:endParaRPr/>
                    </a:p>
                  </a:txBody>
                  <a:tcPr marT="91425" marB="91425" marR="91425" marL="91425">
                    <a:solidFill>
                      <a:srgbClr val="6AA84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1" type="body"/>
          </p:nvPr>
        </p:nvSpPr>
        <p:spPr>
          <a:xfrm>
            <a:off x="311700" y="1152475"/>
            <a:ext cx="85206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252525"/>
                </a:solidFill>
              </a:rPr>
              <a:t>Accuracy metriği, doğru tahmin edilen tahmin sayısının tüm tahminlerin sayısına bölünmesiyle bulunur.</a:t>
            </a:r>
            <a:endParaRPr>
              <a:solidFill>
                <a:srgbClr val="252525"/>
              </a:solidFill>
            </a:endParaRPr>
          </a:p>
          <a:p>
            <a:pPr indent="0" lvl="0" marL="0" rtl="0" algn="l">
              <a:spcBef>
                <a:spcPts val="1200"/>
              </a:spcBef>
              <a:spcAft>
                <a:spcPts val="1200"/>
              </a:spcAft>
              <a:buNone/>
            </a:pPr>
            <a:r>
              <a:rPr lang="tr">
                <a:solidFill>
                  <a:srgbClr val="252525"/>
                </a:solidFill>
                <a:highlight>
                  <a:srgbClr val="C9DAF8"/>
                </a:highlight>
              </a:rPr>
              <a:t>Dengesiz dağılımlı veri setleri</a:t>
            </a:r>
            <a:r>
              <a:rPr lang="tr">
                <a:solidFill>
                  <a:srgbClr val="252525"/>
                </a:solidFill>
              </a:rPr>
              <a:t> için tek başına yeterli olmamasından dolayı başka sınıflandırma metriklerine ihtiyaç duyulmuştur.</a:t>
            </a:r>
            <a:endParaRPr/>
          </a:p>
        </p:txBody>
      </p:sp>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Accuracy</a:t>
            </a:r>
            <a:endParaRPr/>
          </a:p>
          <a:p>
            <a:pPr indent="0" lvl="0" marL="0" rtl="0" algn="l">
              <a:spcBef>
                <a:spcPts val="0"/>
              </a:spcBef>
              <a:spcAft>
                <a:spcPts val="0"/>
              </a:spcAft>
              <a:buNone/>
            </a:pPr>
            <a:r>
              <a:t/>
            </a:r>
            <a:endParaRPr/>
          </a:p>
        </p:txBody>
      </p:sp>
      <p:pic>
        <p:nvPicPr>
          <p:cNvPr id="177" name="Google Shape;177;p30"/>
          <p:cNvPicPr preferRelativeResize="0"/>
          <p:nvPr/>
        </p:nvPicPr>
        <p:blipFill>
          <a:blip r:embed="rId3">
            <a:alphaModFix/>
          </a:blip>
          <a:stretch>
            <a:fillRect/>
          </a:stretch>
        </p:blipFill>
        <p:spPr>
          <a:xfrm>
            <a:off x="463346" y="2456371"/>
            <a:ext cx="3965800" cy="1614800"/>
          </a:xfrm>
          <a:prstGeom prst="rect">
            <a:avLst/>
          </a:prstGeom>
          <a:noFill/>
          <a:ln>
            <a:noFill/>
          </a:ln>
        </p:spPr>
      </p:pic>
      <p:pic>
        <p:nvPicPr>
          <p:cNvPr id="178" name="Google Shape;178;p30"/>
          <p:cNvPicPr preferRelativeResize="0"/>
          <p:nvPr/>
        </p:nvPicPr>
        <p:blipFill>
          <a:blip r:embed="rId4">
            <a:alphaModFix/>
          </a:blip>
          <a:stretch>
            <a:fillRect/>
          </a:stretch>
        </p:blipFill>
        <p:spPr>
          <a:xfrm>
            <a:off x="4624574" y="2345991"/>
            <a:ext cx="3965799" cy="19231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Accuracy Tek Başına Yeterli Değil?</a:t>
            </a:r>
            <a:endParaRPr/>
          </a:p>
        </p:txBody>
      </p:sp>
      <p:sp>
        <p:nvSpPr>
          <p:cNvPr id="184" name="Google Shape;184;p31"/>
          <p:cNvSpPr txBox="1"/>
          <p:nvPr>
            <p:ph idx="1" type="body"/>
          </p:nvPr>
        </p:nvSpPr>
        <p:spPr>
          <a:xfrm>
            <a:off x="311700" y="1152475"/>
            <a:ext cx="8520600" cy="154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Toplam Mail Sayısı:</a:t>
            </a:r>
            <a:r>
              <a:rPr lang="tr"/>
              <a:t> 100</a:t>
            </a:r>
            <a:endParaRPr/>
          </a:p>
          <a:p>
            <a:pPr indent="0" lvl="0" marL="0" rtl="0" algn="l">
              <a:spcBef>
                <a:spcPts val="1200"/>
              </a:spcBef>
              <a:spcAft>
                <a:spcPts val="0"/>
              </a:spcAft>
              <a:buNone/>
            </a:pPr>
            <a:r>
              <a:rPr b="1" lang="tr"/>
              <a:t>Gerçek Spam E- Mail Sayısı: </a:t>
            </a:r>
            <a:r>
              <a:rPr lang="tr"/>
              <a:t>98</a:t>
            </a:r>
            <a:endParaRPr/>
          </a:p>
          <a:p>
            <a:pPr indent="0" lvl="0" marL="0" rtl="0" algn="l">
              <a:spcBef>
                <a:spcPts val="1200"/>
              </a:spcBef>
              <a:spcAft>
                <a:spcPts val="0"/>
              </a:spcAft>
              <a:buNone/>
            </a:pPr>
            <a:r>
              <a:rPr b="1" lang="tr"/>
              <a:t>Gerçek Spam Olmayan E-Mail Sayısı:</a:t>
            </a:r>
            <a:r>
              <a:rPr lang="tr"/>
              <a:t> 2</a:t>
            </a:r>
            <a:endParaRPr/>
          </a:p>
          <a:p>
            <a:pPr indent="0" lvl="0" marL="0" rtl="0" algn="l">
              <a:spcBef>
                <a:spcPts val="1200"/>
              </a:spcBef>
              <a:spcAft>
                <a:spcPts val="1200"/>
              </a:spcAft>
              <a:buNone/>
            </a:pPr>
            <a:r>
              <a:rPr b="1" lang="tr"/>
              <a:t>Varsayım: </a:t>
            </a:r>
            <a:r>
              <a:rPr lang="tr"/>
              <a:t>Modelin tüm mailler için Spam tahmini gerçekleştirmesi</a:t>
            </a:r>
            <a:endParaRPr/>
          </a:p>
        </p:txBody>
      </p:sp>
      <p:graphicFrame>
        <p:nvGraphicFramePr>
          <p:cNvPr id="185" name="Google Shape;185;p31"/>
          <p:cNvGraphicFramePr/>
          <p:nvPr/>
        </p:nvGraphicFramePr>
        <p:xfrm>
          <a:off x="311700" y="2823800"/>
          <a:ext cx="3000000" cy="3000000"/>
        </p:xfrm>
        <a:graphic>
          <a:graphicData uri="http://schemas.openxmlformats.org/drawingml/2006/table">
            <a:tbl>
              <a:tblPr>
                <a:noFill/>
                <a:tableStyleId>{E5F14ACB-C27C-468A-8D28-8DAC88E786F7}</a:tableStyleId>
              </a:tblPr>
              <a:tblGrid>
                <a:gridCol w="4260300"/>
                <a:gridCol w="4260300"/>
              </a:tblGrid>
              <a:tr h="855450">
                <a:tc>
                  <a:txBody>
                    <a:bodyPr/>
                    <a:lstStyle/>
                    <a:p>
                      <a:pPr indent="0" lvl="0" marL="0" rtl="0" algn="l">
                        <a:spcBef>
                          <a:spcPts val="0"/>
                        </a:spcBef>
                        <a:spcAft>
                          <a:spcPts val="0"/>
                        </a:spcAft>
                        <a:buNone/>
                      </a:pPr>
                      <a:r>
                        <a:rPr b="1" lang="tr"/>
                        <a:t>True Positive</a:t>
                      </a:r>
                      <a:endParaRPr b="1"/>
                    </a:p>
                    <a:p>
                      <a:pPr indent="0" lvl="0" marL="0" rtl="0" algn="l">
                        <a:spcBef>
                          <a:spcPts val="0"/>
                        </a:spcBef>
                        <a:spcAft>
                          <a:spcPts val="0"/>
                        </a:spcAft>
                        <a:buNone/>
                      </a:pPr>
                      <a:r>
                        <a:rPr lang="tr" sz="2000"/>
                        <a:t>98</a:t>
                      </a:r>
                      <a:endParaRPr sz="2000"/>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a:t>
                      </a:r>
                      <a:endParaRPr b="1">
                        <a:solidFill>
                          <a:schemeClr val="dk1"/>
                        </a:solidFill>
                      </a:endParaRPr>
                    </a:p>
                    <a:p>
                      <a:pPr indent="0" lvl="0" marL="0" rtl="0" algn="l">
                        <a:spcBef>
                          <a:spcPts val="0"/>
                        </a:spcBef>
                        <a:spcAft>
                          <a:spcPts val="0"/>
                        </a:spcAft>
                        <a:buNone/>
                      </a:pPr>
                      <a:r>
                        <a:rPr lang="tr" sz="2000">
                          <a:solidFill>
                            <a:schemeClr val="dk1"/>
                          </a:solidFill>
                        </a:rPr>
                        <a:t>2</a:t>
                      </a:r>
                      <a:endParaRPr b="1">
                        <a:solidFill>
                          <a:schemeClr val="dk1"/>
                        </a:solidFill>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rPr lang="tr" sz="2000">
                          <a:solidFill>
                            <a:schemeClr val="dk1"/>
                          </a:solidFill>
                        </a:rPr>
                        <a:t>0</a:t>
                      </a:r>
                      <a:endParaRPr b="1">
                        <a:solidFill>
                          <a:schemeClr val="dk1"/>
                        </a:solidFill>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rPr lang="tr" sz="2000">
                          <a:solidFill>
                            <a:schemeClr val="dk1"/>
                          </a:solidFill>
                        </a:rPr>
                        <a:t>0</a:t>
                      </a:r>
                      <a:endParaRPr b="1">
                        <a:solidFill>
                          <a:schemeClr val="dk1"/>
                        </a:solidFill>
                      </a:endParaRPr>
                    </a:p>
                  </a:txBody>
                  <a:tcPr marT="91425" marB="91425" marR="91425" marL="91425">
                    <a:solidFill>
                      <a:srgbClr val="6AA84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Kursa Başlamadan Önce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270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270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270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27000" lvl="0" marL="177800" rtl="0" algn="l">
              <a:lnSpc>
                <a:spcPct val="100000"/>
              </a:lnSpc>
              <a:spcBef>
                <a:spcPts val="800"/>
              </a:spcBef>
              <a:spcAft>
                <a:spcPts val="1200"/>
              </a:spcAft>
              <a:buSzPts val="1400"/>
              <a:buChar char="●"/>
            </a:pPr>
            <a:r>
              <a:rPr lang="tr"/>
              <a:t>Konu başlıkları temel düzey algoritmalar için yeterli olduğundan başlıklar araştırılmalı, bol bol uygulama ve teorik bilgiler içeren sitelerde araştırma yapılmalıdır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Precision &amp; Recall</a:t>
            </a:r>
            <a:endParaRPr/>
          </a:p>
        </p:txBody>
      </p:sp>
      <p:sp>
        <p:nvSpPr>
          <p:cNvPr id="191" name="Google Shape;191;p32"/>
          <p:cNvSpPr txBox="1"/>
          <p:nvPr>
            <p:ph idx="1" type="body"/>
          </p:nvPr>
        </p:nvSpPr>
        <p:spPr>
          <a:xfrm>
            <a:off x="311700" y="1152475"/>
            <a:ext cx="8520600" cy="46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Precision ve Recall sınıflandırma modelinin performansının ölçülmesini sağlayan iki metriktir.</a:t>
            </a:r>
            <a:endParaRPr/>
          </a:p>
        </p:txBody>
      </p:sp>
      <p:sp>
        <p:nvSpPr>
          <p:cNvPr id="192" name="Google Shape;192;p32"/>
          <p:cNvSpPr txBox="1"/>
          <p:nvPr>
            <p:ph idx="1" type="body"/>
          </p:nvPr>
        </p:nvSpPr>
        <p:spPr>
          <a:xfrm>
            <a:off x="375600" y="1749825"/>
            <a:ext cx="4004700" cy="29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Precision: </a:t>
            </a:r>
            <a:r>
              <a:rPr i="1" lang="tr"/>
              <a:t>“P</a:t>
            </a:r>
            <a:r>
              <a:rPr i="1" lang="tr"/>
              <a:t>ozitif tahminlerin ne kadarı doğruydu?”</a:t>
            </a:r>
            <a:r>
              <a:rPr lang="tr"/>
              <a:t> sorusuna cevap arayan bir metriktir.</a:t>
            </a:r>
            <a:endParaRPr/>
          </a:p>
          <a:p>
            <a:pPr indent="0" lvl="0" marL="0" rtl="0" algn="l">
              <a:spcBef>
                <a:spcPts val="1200"/>
              </a:spcBef>
              <a:spcAft>
                <a:spcPts val="0"/>
              </a:spcAft>
              <a:buNone/>
            </a:pPr>
            <a:r>
              <a:rPr lang="tr"/>
              <a:t>Bu soruya cevap vermek için aşağıdaki Precision formülünü kullanabiliriz:</a:t>
            </a:r>
            <a:endParaRPr/>
          </a:p>
          <a:p>
            <a:pPr indent="0" lvl="0" marL="0" rtl="0" algn="l">
              <a:spcBef>
                <a:spcPts val="1200"/>
              </a:spcBef>
              <a:spcAft>
                <a:spcPts val="1200"/>
              </a:spcAft>
              <a:buNone/>
            </a:pPr>
            <a:r>
              <a:t/>
            </a:r>
            <a:endParaRPr/>
          </a:p>
        </p:txBody>
      </p:sp>
      <p:sp>
        <p:nvSpPr>
          <p:cNvPr id="193" name="Google Shape;193;p32"/>
          <p:cNvSpPr txBox="1"/>
          <p:nvPr>
            <p:ph idx="1" type="body"/>
          </p:nvPr>
        </p:nvSpPr>
        <p:spPr>
          <a:xfrm>
            <a:off x="4572000" y="1703575"/>
            <a:ext cx="4004700" cy="29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Recall</a:t>
            </a:r>
            <a:r>
              <a:rPr b="1" lang="tr"/>
              <a:t>: </a:t>
            </a:r>
            <a:r>
              <a:rPr lang="tr"/>
              <a:t>“</a:t>
            </a:r>
            <a:r>
              <a:rPr i="1" lang="tr"/>
              <a:t>Gerçekte pozitif olan sonuçların kaçı doğru tahmin edildi?”</a:t>
            </a:r>
            <a:r>
              <a:rPr lang="tr"/>
              <a:t> sorusuna cevap arayan bir metriktir.</a:t>
            </a:r>
            <a:endParaRPr/>
          </a:p>
          <a:p>
            <a:pPr indent="0" lvl="0" marL="0" rtl="0" algn="l">
              <a:spcBef>
                <a:spcPts val="1200"/>
              </a:spcBef>
              <a:spcAft>
                <a:spcPts val="0"/>
              </a:spcAft>
              <a:buClr>
                <a:schemeClr val="dk1"/>
              </a:buClr>
              <a:buSzPts val="1100"/>
              <a:buFont typeface="Arial"/>
              <a:buNone/>
            </a:pPr>
            <a:r>
              <a:rPr lang="tr"/>
              <a:t>Bu soruya cevap vermek için aşağıdaki Recall formülünü kullanabiliriz:</a:t>
            </a:r>
            <a:endParaRPr/>
          </a:p>
          <a:p>
            <a:pPr indent="0" lvl="0" marL="0" rtl="0" algn="l">
              <a:spcBef>
                <a:spcPts val="1200"/>
              </a:spcBef>
              <a:spcAft>
                <a:spcPts val="1200"/>
              </a:spcAft>
              <a:buNone/>
            </a:pPr>
            <a:r>
              <a:t/>
            </a:r>
            <a:endParaRPr/>
          </a:p>
        </p:txBody>
      </p:sp>
      <p:pic>
        <p:nvPicPr>
          <p:cNvPr id="194" name="Google Shape;194;p32"/>
          <p:cNvPicPr preferRelativeResize="0"/>
          <p:nvPr/>
        </p:nvPicPr>
        <p:blipFill>
          <a:blip r:embed="rId3">
            <a:alphaModFix/>
          </a:blip>
          <a:stretch>
            <a:fillRect/>
          </a:stretch>
        </p:blipFill>
        <p:spPr>
          <a:xfrm>
            <a:off x="375600" y="3375625"/>
            <a:ext cx="3357999" cy="645450"/>
          </a:xfrm>
          <a:prstGeom prst="rect">
            <a:avLst/>
          </a:prstGeom>
          <a:noFill/>
          <a:ln>
            <a:noFill/>
          </a:ln>
        </p:spPr>
      </p:pic>
      <p:pic>
        <p:nvPicPr>
          <p:cNvPr id="195" name="Google Shape;195;p32"/>
          <p:cNvPicPr preferRelativeResize="0"/>
          <p:nvPr/>
        </p:nvPicPr>
        <p:blipFill>
          <a:blip r:embed="rId4">
            <a:alphaModFix/>
          </a:blip>
          <a:stretch>
            <a:fillRect/>
          </a:stretch>
        </p:blipFill>
        <p:spPr>
          <a:xfrm>
            <a:off x="4572000" y="3412000"/>
            <a:ext cx="3471995"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Precision &amp; Recall Hesaplaması</a:t>
            </a:r>
            <a:endParaRPr/>
          </a:p>
        </p:txBody>
      </p:sp>
      <p:sp>
        <p:nvSpPr>
          <p:cNvPr id="201" name="Google Shape;201;p33"/>
          <p:cNvSpPr txBox="1"/>
          <p:nvPr>
            <p:ph idx="1" type="body"/>
          </p:nvPr>
        </p:nvSpPr>
        <p:spPr>
          <a:xfrm>
            <a:off x="311700" y="3209350"/>
            <a:ext cx="8520600" cy="11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Precision</a:t>
            </a:r>
            <a:r>
              <a:rPr lang="tr"/>
              <a:t> = 176 / (176 + 97) =&gt; 176 / 273 =&gt; 0.64</a:t>
            </a:r>
            <a:endParaRPr/>
          </a:p>
          <a:p>
            <a:pPr indent="0" lvl="0" marL="0" rtl="0" algn="l">
              <a:spcBef>
                <a:spcPts val="1200"/>
              </a:spcBef>
              <a:spcAft>
                <a:spcPts val="1200"/>
              </a:spcAft>
              <a:buNone/>
            </a:pPr>
            <a:r>
              <a:rPr b="1" lang="tr"/>
              <a:t>Recall</a:t>
            </a:r>
            <a:r>
              <a:rPr lang="tr"/>
              <a:t> = 176 / (176 + 64) =&gt; 176 + 240 =&gt; 0.73</a:t>
            </a:r>
            <a:endParaRPr/>
          </a:p>
        </p:txBody>
      </p:sp>
      <p:graphicFrame>
        <p:nvGraphicFramePr>
          <p:cNvPr id="202" name="Google Shape;202;p33"/>
          <p:cNvGraphicFramePr/>
          <p:nvPr/>
        </p:nvGraphicFramePr>
        <p:xfrm>
          <a:off x="311700" y="1241000"/>
          <a:ext cx="3000000" cy="3000000"/>
        </p:xfrm>
        <a:graphic>
          <a:graphicData uri="http://schemas.openxmlformats.org/drawingml/2006/table">
            <a:tbl>
              <a:tblPr>
                <a:noFill/>
                <a:tableStyleId>{E5F14ACB-C27C-468A-8D28-8DAC88E786F7}</a:tableStyleId>
              </a:tblPr>
              <a:tblGrid>
                <a:gridCol w="4260300"/>
                <a:gridCol w="4260300"/>
              </a:tblGrid>
              <a:tr h="855450">
                <a:tc>
                  <a:txBody>
                    <a:bodyPr/>
                    <a:lstStyle/>
                    <a:p>
                      <a:pPr indent="0" lvl="0" marL="0" rtl="0" algn="l">
                        <a:spcBef>
                          <a:spcPts val="0"/>
                        </a:spcBef>
                        <a:spcAft>
                          <a:spcPts val="0"/>
                        </a:spcAft>
                        <a:buNone/>
                      </a:pPr>
                      <a:r>
                        <a:rPr b="1" lang="tr"/>
                        <a:t>True Positive</a:t>
                      </a:r>
                      <a:endParaRPr b="1"/>
                    </a:p>
                    <a:p>
                      <a:pPr indent="0" lvl="0" marL="0" rtl="0" algn="l">
                        <a:spcBef>
                          <a:spcPts val="0"/>
                        </a:spcBef>
                        <a:spcAft>
                          <a:spcPts val="0"/>
                        </a:spcAft>
                        <a:buNone/>
                      </a:pPr>
                      <a:r>
                        <a:rPr lang="tr" sz="2000"/>
                        <a:t>176</a:t>
                      </a:r>
                      <a:endParaRPr sz="2000"/>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a:t>
                      </a:r>
                      <a:endParaRPr b="1">
                        <a:solidFill>
                          <a:schemeClr val="dk1"/>
                        </a:solidFill>
                      </a:endParaRPr>
                    </a:p>
                    <a:p>
                      <a:pPr indent="0" lvl="0" marL="0" rtl="0" algn="l">
                        <a:spcBef>
                          <a:spcPts val="0"/>
                        </a:spcBef>
                        <a:spcAft>
                          <a:spcPts val="0"/>
                        </a:spcAft>
                        <a:buNone/>
                      </a:pPr>
                      <a:r>
                        <a:rPr lang="tr" sz="2000">
                          <a:solidFill>
                            <a:schemeClr val="dk1"/>
                          </a:solidFill>
                        </a:rPr>
                        <a:t>97</a:t>
                      </a:r>
                      <a:endParaRPr b="1">
                        <a:solidFill>
                          <a:schemeClr val="dk1"/>
                        </a:solidFill>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rPr lang="tr" sz="2000">
                          <a:solidFill>
                            <a:schemeClr val="dk1"/>
                          </a:solidFill>
                        </a:rPr>
                        <a:t>64</a:t>
                      </a:r>
                      <a:endParaRPr b="1">
                        <a:solidFill>
                          <a:schemeClr val="dk1"/>
                        </a:solidFill>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rPr lang="tr" sz="2000">
                          <a:solidFill>
                            <a:schemeClr val="dk1"/>
                          </a:solidFill>
                        </a:rPr>
                        <a:t>70</a:t>
                      </a:r>
                      <a:endParaRPr b="1">
                        <a:solidFill>
                          <a:schemeClr val="dk1"/>
                        </a:solidFill>
                      </a:endParaRPr>
                    </a:p>
                  </a:txBody>
                  <a:tcPr marT="91425" marB="91425" marR="91425" marL="91425">
                    <a:solidFill>
                      <a:srgbClr val="6AA84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Precision ve Recall Ne Zaman Kullanılmalı?</a:t>
            </a:r>
            <a:endParaRPr/>
          </a:p>
        </p:txBody>
      </p:sp>
      <p:sp>
        <p:nvSpPr>
          <p:cNvPr id="208" name="Google Shape;208;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tr"/>
              <a:t>Precision: </a:t>
            </a:r>
            <a:r>
              <a:rPr lang="tr"/>
              <a:t>Herhangi bir False Positive değeri elde etmek göze alınamadığı zaman, Precision’a öncelik verilir. Başka bir deyişle herhangi bir yanlış algılama göze alınamadığında, yüksek precision değeri aranır.</a:t>
            </a:r>
            <a:endParaRPr/>
          </a:p>
          <a:p>
            <a:pPr indent="0" lvl="0" marL="0" rtl="0" algn="l">
              <a:spcBef>
                <a:spcPts val="1200"/>
              </a:spcBef>
              <a:spcAft>
                <a:spcPts val="0"/>
              </a:spcAft>
              <a:buClr>
                <a:schemeClr val="dk1"/>
              </a:buClr>
              <a:buSzPct val="78571"/>
              <a:buFont typeface="Arial"/>
              <a:buNone/>
            </a:pPr>
            <a:r>
              <a:t/>
            </a:r>
            <a:endParaRPr/>
          </a:p>
          <a:p>
            <a:pPr indent="0" lvl="0" marL="0" rtl="0" algn="l">
              <a:spcBef>
                <a:spcPts val="1200"/>
              </a:spcBef>
              <a:spcAft>
                <a:spcPts val="1200"/>
              </a:spcAft>
              <a:buNone/>
            </a:pPr>
            <a:r>
              <a:rPr i="1" lang="tr">
                <a:solidFill>
                  <a:schemeClr val="dk2"/>
                </a:solidFill>
              </a:rPr>
              <a:t>Örneğin; Bir zombi kıyametinde, güvenli bölgenize mümkün olduğunca çok sayıda sağlıklı insanı (Negative) kabul etmeye çalışırsınız, ancak gerçekten bir zombiyi (Positive) yanlışlıkla güvenli bölgeye geçirmek istemezsiniz (False Positive). Yönteminiz bazı sağlıklı insanların yanlışlıkla güvenli bölgeye girmemesine neden oluyorsa, bu kabul edilebilir bir yöntemdir.</a:t>
            </a:r>
            <a:endParaRPr i="1">
              <a:solidFill>
                <a:schemeClr val="dk2"/>
              </a:solidFill>
            </a:endParaRPr>
          </a:p>
        </p:txBody>
      </p:sp>
      <p:sp>
        <p:nvSpPr>
          <p:cNvPr id="209" name="Google Shape;209;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Recall: </a:t>
            </a:r>
            <a:r>
              <a:rPr lang="tr"/>
              <a:t>Herhangi bir False Negative değeri elde etmek göze alınamadığı zaman, Recall’a öncelik verilir. Başka bir deyişle herhangi bir algılama kaçırma göze alınamadığında, yüksek recall değeri aranır.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tr">
                <a:solidFill>
                  <a:schemeClr val="dk2"/>
                </a:solidFill>
              </a:rPr>
              <a:t>Örneğin; Sağlıklı bir kişiyi(Negative) kanserli(Positive) olarak sınıflandırmak (False Positive) ve daha fazla tıbbi test yaptırmakta sorun yoktur, ancak bir kanser hastasını (Positive) sağlıklı (False Negative) olarak sınıflandırmak kesinlikle doğru değildir.</a:t>
            </a:r>
            <a:endParaRPr i="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Karmaşıklık Matrisi - Precision</a:t>
            </a:r>
            <a:endParaRPr/>
          </a:p>
        </p:txBody>
      </p:sp>
      <p:sp>
        <p:nvSpPr>
          <p:cNvPr id="215" name="Google Shape;215;p35"/>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tr"/>
              <a:t>Positive:</a:t>
            </a:r>
            <a:r>
              <a:rPr lang="tr"/>
              <a:t> “Zombi Değil”  </a:t>
            </a:r>
            <a:r>
              <a:rPr b="1" lang="tr"/>
              <a:t>Negative:</a:t>
            </a:r>
            <a:r>
              <a:rPr lang="tr"/>
              <a:t> “Zombi”</a:t>
            </a:r>
            <a:endParaRPr/>
          </a:p>
        </p:txBody>
      </p:sp>
      <p:graphicFrame>
        <p:nvGraphicFramePr>
          <p:cNvPr id="216" name="Google Shape;216;p35"/>
          <p:cNvGraphicFramePr/>
          <p:nvPr/>
        </p:nvGraphicFramePr>
        <p:xfrm>
          <a:off x="311700" y="2366700"/>
          <a:ext cx="3000000" cy="3000000"/>
        </p:xfrm>
        <a:graphic>
          <a:graphicData uri="http://schemas.openxmlformats.org/drawingml/2006/table">
            <a:tbl>
              <a:tblPr>
                <a:noFill/>
                <a:tableStyleId>{E5F14ACB-C27C-468A-8D28-8DAC88E786F7}</a:tableStyleId>
              </a:tblPr>
              <a:tblGrid>
                <a:gridCol w="4260300"/>
                <a:gridCol w="4260300"/>
              </a:tblGrid>
              <a:tr h="855450">
                <a:tc>
                  <a:txBody>
                    <a:bodyPr/>
                    <a:lstStyle/>
                    <a:p>
                      <a:pPr indent="0" lvl="0" marL="0" rtl="0" algn="l">
                        <a:spcBef>
                          <a:spcPts val="0"/>
                        </a:spcBef>
                        <a:spcAft>
                          <a:spcPts val="0"/>
                        </a:spcAft>
                        <a:buNone/>
                      </a:pPr>
                      <a:r>
                        <a:rPr b="1" lang="tr"/>
                        <a:t>True Positive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Gerçek:</a:t>
                      </a:r>
                      <a:r>
                        <a:rPr lang="tr"/>
                        <a:t> Zombi Değil</a:t>
                      </a:r>
                      <a:endParaRPr/>
                    </a:p>
                    <a:p>
                      <a:pPr indent="0" lvl="0" marL="0" rtl="0" algn="l">
                        <a:spcBef>
                          <a:spcPts val="0"/>
                        </a:spcBef>
                        <a:spcAft>
                          <a:spcPts val="0"/>
                        </a:spcAft>
                        <a:buNone/>
                      </a:pPr>
                      <a:r>
                        <a:rPr b="1" lang="tr"/>
                        <a:t>Model Tahmini:</a:t>
                      </a:r>
                      <a:r>
                        <a:rPr lang="tr"/>
                        <a:t> Zombi Değil</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Zombi </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Zombi Değil</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Zombi Değil</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Zombi</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Zombi</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Zombi</a:t>
                      </a:r>
                      <a:endParaRPr/>
                    </a:p>
                  </a:txBody>
                  <a:tcPr marT="91425" marB="91425" marR="91425" marL="91425">
                    <a:solidFill>
                      <a:srgbClr val="6AA84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Karmaşıklık Matrisi - Recall</a:t>
            </a:r>
            <a:endParaRPr/>
          </a:p>
        </p:txBody>
      </p:sp>
      <p:sp>
        <p:nvSpPr>
          <p:cNvPr id="222" name="Google Shape;222;p36"/>
          <p:cNvSpPr txBox="1"/>
          <p:nvPr>
            <p:ph idx="1" type="body"/>
          </p:nvPr>
        </p:nvSpPr>
        <p:spPr>
          <a:xfrm>
            <a:off x="311700" y="127265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tr"/>
              <a:t>Positive:</a:t>
            </a:r>
            <a:r>
              <a:rPr lang="tr"/>
              <a:t> “Kanser”  </a:t>
            </a:r>
            <a:r>
              <a:rPr b="1" lang="tr"/>
              <a:t>Negative:</a:t>
            </a:r>
            <a:r>
              <a:rPr lang="tr"/>
              <a:t> “Kanser Değil”</a:t>
            </a:r>
            <a:endParaRPr/>
          </a:p>
        </p:txBody>
      </p:sp>
      <p:graphicFrame>
        <p:nvGraphicFramePr>
          <p:cNvPr id="223" name="Google Shape;223;p36"/>
          <p:cNvGraphicFramePr/>
          <p:nvPr/>
        </p:nvGraphicFramePr>
        <p:xfrm>
          <a:off x="311700" y="2366700"/>
          <a:ext cx="3000000" cy="3000000"/>
        </p:xfrm>
        <a:graphic>
          <a:graphicData uri="http://schemas.openxmlformats.org/drawingml/2006/table">
            <a:tbl>
              <a:tblPr>
                <a:noFill/>
                <a:tableStyleId>{E5F14ACB-C27C-468A-8D28-8DAC88E786F7}</a:tableStyleId>
              </a:tblPr>
              <a:tblGrid>
                <a:gridCol w="4260300"/>
                <a:gridCol w="4260300"/>
              </a:tblGrid>
              <a:tr h="855450">
                <a:tc>
                  <a:txBody>
                    <a:bodyPr/>
                    <a:lstStyle/>
                    <a:p>
                      <a:pPr indent="0" lvl="0" marL="0" rtl="0" algn="l">
                        <a:spcBef>
                          <a:spcPts val="0"/>
                        </a:spcBef>
                        <a:spcAft>
                          <a:spcPts val="0"/>
                        </a:spcAft>
                        <a:buNone/>
                      </a:pPr>
                      <a:r>
                        <a:rPr b="1" lang="tr"/>
                        <a:t>True Positive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tr"/>
                        <a:t>Gerçek:</a:t>
                      </a:r>
                      <a:r>
                        <a:rPr lang="tr"/>
                        <a:t> Kanser</a:t>
                      </a:r>
                      <a:endParaRPr/>
                    </a:p>
                    <a:p>
                      <a:pPr indent="0" lvl="0" marL="0" rtl="0" algn="l">
                        <a:spcBef>
                          <a:spcPts val="0"/>
                        </a:spcBef>
                        <a:spcAft>
                          <a:spcPts val="0"/>
                        </a:spcAft>
                        <a:buNone/>
                      </a:pPr>
                      <a:r>
                        <a:rPr b="1" lang="tr"/>
                        <a:t>Model Tahmini:</a:t>
                      </a:r>
                      <a:r>
                        <a:rPr lang="tr"/>
                        <a:t> Kanser</a:t>
                      </a:r>
                      <a:endParaRPr/>
                    </a:p>
                  </a:txBody>
                  <a:tcPr marT="91425" marB="91425" marR="91425" marL="91425">
                    <a:solidFill>
                      <a:srgbClr val="6AA84F"/>
                    </a:solidFill>
                  </a:tcPr>
                </a:tc>
                <a:tc>
                  <a:txBody>
                    <a:bodyPr/>
                    <a:lstStyle/>
                    <a:p>
                      <a:pPr indent="0" lvl="0" marL="0" rtl="0" algn="l">
                        <a:spcBef>
                          <a:spcPts val="0"/>
                        </a:spcBef>
                        <a:spcAft>
                          <a:spcPts val="0"/>
                        </a:spcAft>
                        <a:buNone/>
                      </a:pPr>
                      <a:r>
                        <a:rPr b="1" lang="tr">
                          <a:solidFill>
                            <a:schemeClr val="dk1"/>
                          </a:solidFill>
                        </a:rPr>
                        <a:t>False Positive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Kanser Değil </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Kanser</a:t>
                      </a:r>
                      <a:endParaRPr/>
                    </a:p>
                  </a:txBody>
                  <a:tcPr marT="91425" marB="91425" marR="91425" marL="91425">
                    <a:solidFill>
                      <a:srgbClr val="CC0000"/>
                    </a:solidFill>
                  </a:tcPr>
                </a:tc>
              </a:tr>
              <a:tr h="889625">
                <a:tc>
                  <a:txBody>
                    <a:bodyPr/>
                    <a:lstStyle/>
                    <a:p>
                      <a:pPr indent="0" lvl="0" marL="0" rtl="0" algn="l">
                        <a:spcBef>
                          <a:spcPts val="0"/>
                        </a:spcBef>
                        <a:spcAft>
                          <a:spcPts val="0"/>
                        </a:spcAft>
                        <a:buNone/>
                      </a:pPr>
                      <a:r>
                        <a:rPr b="1" lang="tr">
                          <a:solidFill>
                            <a:schemeClr val="dk1"/>
                          </a:solidFill>
                        </a:rPr>
                        <a:t>False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Kanser</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Kanser Değil</a:t>
                      </a:r>
                      <a:endParaRPr/>
                    </a:p>
                  </a:txBody>
                  <a:tcPr marT="91425" marB="91425" marR="91425" marL="91425">
                    <a:solidFill>
                      <a:srgbClr val="CC0000"/>
                    </a:solidFill>
                  </a:tcPr>
                </a:tc>
                <a:tc>
                  <a:txBody>
                    <a:bodyPr/>
                    <a:lstStyle/>
                    <a:p>
                      <a:pPr indent="0" lvl="0" marL="0" rtl="0" algn="l">
                        <a:spcBef>
                          <a:spcPts val="0"/>
                        </a:spcBef>
                        <a:spcAft>
                          <a:spcPts val="0"/>
                        </a:spcAft>
                        <a:buNone/>
                      </a:pPr>
                      <a:r>
                        <a:rPr b="1" lang="tr">
                          <a:solidFill>
                            <a:schemeClr val="dk1"/>
                          </a:solidFill>
                        </a:rPr>
                        <a:t>True Negative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tr">
                          <a:solidFill>
                            <a:schemeClr val="dk1"/>
                          </a:solidFill>
                        </a:rPr>
                        <a:t>Gerçek:</a:t>
                      </a:r>
                      <a:r>
                        <a:rPr lang="tr">
                          <a:solidFill>
                            <a:schemeClr val="dk1"/>
                          </a:solidFill>
                        </a:rPr>
                        <a:t> Kanser Değil</a:t>
                      </a:r>
                      <a:endParaRPr>
                        <a:solidFill>
                          <a:schemeClr val="dk1"/>
                        </a:solidFill>
                      </a:endParaRPr>
                    </a:p>
                    <a:p>
                      <a:pPr indent="0" lvl="0" marL="0" rtl="0" algn="l">
                        <a:spcBef>
                          <a:spcPts val="0"/>
                        </a:spcBef>
                        <a:spcAft>
                          <a:spcPts val="0"/>
                        </a:spcAft>
                        <a:buNone/>
                      </a:pPr>
                      <a:r>
                        <a:rPr b="1" lang="tr">
                          <a:solidFill>
                            <a:schemeClr val="dk1"/>
                          </a:solidFill>
                        </a:rPr>
                        <a:t>Model Tahmini:</a:t>
                      </a:r>
                      <a:r>
                        <a:rPr lang="tr">
                          <a:solidFill>
                            <a:schemeClr val="dk1"/>
                          </a:solidFill>
                        </a:rPr>
                        <a:t> Kanser Değil</a:t>
                      </a:r>
                      <a:endParaRPr/>
                    </a:p>
                  </a:txBody>
                  <a:tcPr marT="91425" marB="91425" marR="91425" marL="91425">
                    <a:solidFill>
                      <a:srgbClr val="6AA84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F1 Skoru</a:t>
            </a:r>
            <a:endParaRPr/>
          </a:p>
        </p:txBody>
      </p:sp>
      <p:sp>
        <p:nvSpPr>
          <p:cNvPr id="229" name="Google Shape;22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Precision ve Recall bazı durumlarda birbirileri yerine tercih edilebilecek yöntem olsa da her zaman modelde ikisinden hangisinin daha iyi sonuç vereceği bilinmeyebilir. F1 Skoru metriği Precision ve Recall metriklerinin harmonik ortalamasına eşit olduğundan bu iki metriği birleştirir.</a:t>
            </a:r>
            <a:endParaRPr/>
          </a:p>
          <a:p>
            <a:pPr indent="0" lvl="0" marL="0" rtl="0" algn="l">
              <a:spcBef>
                <a:spcPts val="1200"/>
              </a:spcBef>
              <a:spcAft>
                <a:spcPts val="1200"/>
              </a:spcAft>
              <a:buNone/>
            </a:pPr>
            <a:r>
              <a:rPr lang="tr"/>
              <a:t>Harmonik ortalama olmasının sebebi eğer aritmetik ortalama alınıyor olsaydı precision veya recall değerlerinden biri 0 ise, bu değerlerin ortalamaya katkısı olmayacaktı. Bunun yanı sıra harmonik ortalamada precision ve recall değerleri, F1 Skorunun yükselmesinde eşit rol oynamaktadır.</a:t>
            </a:r>
            <a:endParaRPr/>
          </a:p>
        </p:txBody>
      </p:sp>
      <p:pic>
        <p:nvPicPr>
          <p:cNvPr id="230" name="Google Shape;230;p37"/>
          <p:cNvPicPr preferRelativeResize="0"/>
          <p:nvPr/>
        </p:nvPicPr>
        <p:blipFill>
          <a:blip r:embed="rId3">
            <a:alphaModFix/>
          </a:blip>
          <a:stretch>
            <a:fillRect/>
          </a:stretch>
        </p:blipFill>
        <p:spPr>
          <a:xfrm>
            <a:off x="2283700" y="3099150"/>
            <a:ext cx="4576600" cy="155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Eşikleri, ROC Eğrisi &amp; AUC</a:t>
            </a:r>
            <a:endParaRPr/>
          </a:p>
        </p:txBody>
      </p:sp>
      <p:sp>
        <p:nvSpPr>
          <p:cNvPr id="236" name="Google Shape;236;p38"/>
          <p:cNvSpPr txBox="1"/>
          <p:nvPr>
            <p:ph idx="1" type="body"/>
          </p:nvPr>
        </p:nvSpPr>
        <p:spPr>
          <a:xfrm>
            <a:off x="311700" y="1152475"/>
            <a:ext cx="8520600" cy="34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Sınıflandırma eşiği değiştikçe Karmaşıklık Matrisi değerleriniz de eşiğe bağlı olarak değişecektir. Modelin performansı eşiğe bağlı olarak değişeceğinden belli eşikler için belirli performans sonuçları bulunmaktadır.. Modelin performansını tam kapsamıyla ölçmek için ROC Eğrisine ve AUC’a bakılması gerekmektedir. </a:t>
            </a:r>
            <a:endParaRPr/>
          </a:p>
          <a:p>
            <a:pPr indent="0" lvl="0" marL="0" rtl="0" algn="l">
              <a:spcBef>
                <a:spcPts val="1200"/>
              </a:spcBef>
              <a:spcAft>
                <a:spcPts val="0"/>
              </a:spcAft>
              <a:buNone/>
            </a:pPr>
            <a:r>
              <a:rPr b="1" lang="tr"/>
              <a:t>ROC eğrisi:</a:t>
            </a:r>
            <a:r>
              <a:rPr lang="tr"/>
              <a:t> Tüm sınıflandırma eşiklerinde bir sınıflandırma modelinin performansını gösteren bir grafik</a:t>
            </a:r>
            <a:endParaRPr/>
          </a:p>
          <a:p>
            <a:pPr indent="0" lvl="0" marL="0" rtl="0" algn="l">
              <a:spcBef>
                <a:spcPts val="1200"/>
              </a:spcBef>
              <a:spcAft>
                <a:spcPts val="1200"/>
              </a:spcAft>
              <a:buNone/>
            </a:pPr>
            <a:r>
              <a:rPr b="1" lang="tr"/>
              <a:t>AUC: </a:t>
            </a:r>
            <a:r>
              <a:rPr lang="tr"/>
              <a:t>"ROC Eğrisinin Altındaki Alan" anlamına gelir. AUC, (0,0) ile (1,1) arasındaki tüm ROC eğrisinin altındaki tüm iki boyutlu alanı ölçer</a:t>
            </a:r>
            <a:endParaRPr/>
          </a:p>
        </p:txBody>
      </p:sp>
      <p:pic>
        <p:nvPicPr>
          <p:cNvPr id="237" name="Google Shape;237;p38"/>
          <p:cNvPicPr preferRelativeResize="0"/>
          <p:nvPr/>
        </p:nvPicPr>
        <p:blipFill rotWithShape="1">
          <a:blip r:embed="rId3">
            <a:alphaModFix/>
          </a:blip>
          <a:srcRect b="14295" l="0" r="0" t="0"/>
          <a:stretch/>
        </p:blipFill>
        <p:spPr>
          <a:xfrm>
            <a:off x="2027900" y="3073800"/>
            <a:ext cx="5088201" cy="1762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Eşikleri ve ROC Eğrisi &amp; AUC</a:t>
            </a:r>
            <a:endParaRPr/>
          </a:p>
        </p:txBody>
      </p:sp>
      <p:sp>
        <p:nvSpPr>
          <p:cNvPr id="243" name="Google Shape;243;p39"/>
          <p:cNvSpPr txBox="1"/>
          <p:nvPr>
            <p:ph idx="1" type="body"/>
          </p:nvPr>
        </p:nvSpPr>
        <p:spPr>
          <a:xfrm>
            <a:off x="311700" y="1152475"/>
            <a:ext cx="4122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tr"/>
              <a:t>ROC Eğrisi’nin iki parametresi vardır:</a:t>
            </a:r>
            <a:endParaRPr/>
          </a:p>
          <a:p>
            <a:pPr indent="-310832" lvl="0" marL="457200" rtl="0" algn="l">
              <a:spcBef>
                <a:spcPts val="1200"/>
              </a:spcBef>
              <a:spcAft>
                <a:spcPts val="0"/>
              </a:spcAft>
              <a:buSzPct val="100000"/>
              <a:buAutoNum type="arabicPeriod"/>
            </a:pPr>
            <a:r>
              <a:rPr lang="tr"/>
              <a:t>True Positive Rate (TPR): Recall değeridir</a:t>
            </a:r>
            <a:endParaRPr/>
          </a:p>
          <a:p>
            <a:pPr indent="-310832" lvl="0" marL="457200" rtl="0" algn="l">
              <a:spcBef>
                <a:spcPts val="0"/>
              </a:spcBef>
              <a:spcAft>
                <a:spcPts val="0"/>
              </a:spcAft>
              <a:buSzPct val="100000"/>
              <a:buAutoNum type="arabicPeriod"/>
            </a:pPr>
            <a:r>
              <a:rPr lang="tr"/>
              <a:t>False Positive Rate(FPR):</a:t>
            </a:r>
            <a:r>
              <a:rPr lang="tr"/>
              <a:t> </a:t>
            </a:r>
            <a:r>
              <a:rPr lang="tr">
                <a:highlight>
                  <a:srgbClr val="C9DAF8"/>
                </a:highlight>
              </a:rPr>
              <a:t>”Negatif verilerin kaç tanesi</a:t>
            </a:r>
            <a:r>
              <a:rPr lang="tr">
                <a:highlight>
                  <a:srgbClr val="C9DAF8"/>
                </a:highlight>
              </a:rPr>
              <a:t> yanlış tahmin edilmiş?”</a:t>
            </a:r>
            <a:r>
              <a:rPr lang="tr"/>
              <a:t> sorusuna cevap verir.</a:t>
            </a:r>
            <a:endParaRPr/>
          </a:p>
          <a:p>
            <a:pPr indent="0" lvl="0" marL="0" rtl="0" algn="l">
              <a:spcBef>
                <a:spcPts val="1200"/>
              </a:spcBef>
              <a:spcAft>
                <a:spcPts val="0"/>
              </a:spcAft>
              <a:buNone/>
            </a:pPr>
            <a:r>
              <a:rPr lang="tr"/>
              <a:t>Bir ROC eğrisi, farklı sınıflandırma eşiklerinde TPR'ye karşı FPR'yi çizer. Sınıflandırma eşiğinin düşürülmesi, daha fazla öğeyi pozitif olarak sınıflandırır, böylece hem False Pozitifleri hem de True Pozitifleri artırır. </a:t>
            </a:r>
            <a:endParaRPr/>
          </a:p>
          <a:p>
            <a:pPr indent="0" lvl="0" marL="0" rtl="0" algn="l">
              <a:spcBef>
                <a:spcPts val="1200"/>
              </a:spcBef>
              <a:spcAft>
                <a:spcPts val="1200"/>
              </a:spcAft>
              <a:buNone/>
            </a:pPr>
            <a:r>
              <a:rPr lang="tr"/>
              <a:t>Bir ROC eğrisindeki noktaları hesaplamak için, farklı sınıflandırma eşikleri ile bir lojistik regresyon modelini birçok kez </a:t>
            </a:r>
            <a:r>
              <a:rPr lang="tr"/>
              <a:t>değerlendirilmesi gerekir</a:t>
            </a:r>
            <a:r>
              <a:rPr lang="tr"/>
              <a:t>, ancak bu yöntem verimsiz olacaktır. Bu işi AUC kullanarak daha efektif şekilde gerçekleştirebiliriz.</a:t>
            </a:r>
            <a:endParaRPr/>
          </a:p>
        </p:txBody>
      </p:sp>
      <p:pic>
        <p:nvPicPr>
          <p:cNvPr id="244" name="Google Shape;244;p39"/>
          <p:cNvPicPr preferRelativeResize="0"/>
          <p:nvPr/>
        </p:nvPicPr>
        <p:blipFill>
          <a:blip r:embed="rId3">
            <a:alphaModFix/>
          </a:blip>
          <a:stretch>
            <a:fillRect/>
          </a:stretch>
        </p:blipFill>
        <p:spPr>
          <a:xfrm>
            <a:off x="4712650" y="1152487"/>
            <a:ext cx="4033925" cy="320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Eşikleri ve ROC Eğrisi &amp; AUC</a:t>
            </a:r>
            <a:endParaRPr/>
          </a:p>
        </p:txBody>
      </p:sp>
      <p:sp>
        <p:nvSpPr>
          <p:cNvPr id="250" name="Google Shape;250;p40"/>
          <p:cNvSpPr txBox="1"/>
          <p:nvPr>
            <p:ph idx="1" type="body"/>
          </p:nvPr>
        </p:nvSpPr>
        <p:spPr>
          <a:xfrm>
            <a:off x="311700" y="1152475"/>
            <a:ext cx="410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AUC tüm olası sınıflandırma eşiklerinde toplu bir performans ölçüsü sağlar. Başka bir deyişle </a:t>
            </a:r>
            <a:r>
              <a:rPr lang="tr">
                <a:highlight>
                  <a:srgbClr val="C9DAF8"/>
                </a:highlight>
              </a:rPr>
              <a:t>AUC değerimiz modelimizin sınıfları ne kadar iyi sınıflandırdığını belirler</a:t>
            </a:r>
            <a:r>
              <a:rPr lang="tr"/>
              <a:t>.</a:t>
            </a:r>
            <a:endParaRPr/>
          </a:p>
          <a:p>
            <a:pPr indent="0" lvl="0" marL="0" rtl="0" algn="l">
              <a:spcBef>
                <a:spcPts val="1200"/>
              </a:spcBef>
              <a:spcAft>
                <a:spcPts val="0"/>
              </a:spcAft>
              <a:buNone/>
            </a:pPr>
            <a:r>
              <a:rPr lang="tr"/>
              <a:t>AUC değeri 0 ve 1 arasındadır. </a:t>
            </a:r>
            <a:endParaRPr/>
          </a:p>
          <a:p>
            <a:pPr indent="-317500" lvl="0" marL="457200" rtl="0" algn="l">
              <a:spcBef>
                <a:spcPts val="1200"/>
              </a:spcBef>
              <a:spcAft>
                <a:spcPts val="0"/>
              </a:spcAft>
              <a:buSzPts val="1400"/>
              <a:buChar char="●"/>
            </a:pPr>
            <a:r>
              <a:rPr lang="tr"/>
              <a:t>AUC = 0 durumunda model her sınıflandırmayı yanlış gerçekleştirmektedir</a:t>
            </a:r>
            <a:endParaRPr/>
          </a:p>
          <a:p>
            <a:pPr indent="-317500" lvl="0" marL="457200" rtl="0" algn="l">
              <a:spcBef>
                <a:spcPts val="0"/>
              </a:spcBef>
              <a:spcAft>
                <a:spcPts val="0"/>
              </a:spcAft>
              <a:buSzPts val="1400"/>
              <a:buChar char="●"/>
            </a:pPr>
            <a:r>
              <a:rPr lang="tr"/>
              <a:t>AUC = 1 durumunda model her sınıflandırmayı doğru gerçekleştirmektedir</a:t>
            </a:r>
            <a:endParaRPr/>
          </a:p>
          <a:p>
            <a:pPr indent="0" lvl="0" marL="0" rtl="0" algn="l">
              <a:spcBef>
                <a:spcPts val="1200"/>
              </a:spcBef>
              <a:spcAft>
                <a:spcPts val="1200"/>
              </a:spcAft>
              <a:buNone/>
            </a:pPr>
            <a:r>
              <a:t/>
            </a:r>
            <a:endParaRPr/>
          </a:p>
        </p:txBody>
      </p:sp>
      <p:pic>
        <p:nvPicPr>
          <p:cNvPr id="251" name="Google Shape;251;p40"/>
          <p:cNvPicPr preferRelativeResize="0"/>
          <p:nvPr/>
        </p:nvPicPr>
        <p:blipFill>
          <a:blip r:embed="rId3">
            <a:alphaModFix/>
          </a:blip>
          <a:stretch>
            <a:fillRect/>
          </a:stretch>
        </p:blipFill>
        <p:spPr>
          <a:xfrm>
            <a:off x="5015400" y="1300313"/>
            <a:ext cx="3616799" cy="3120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ctrTitle"/>
          </p:nvPr>
        </p:nvSpPr>
        <p:spPr>
          <a:xfrm>
            <a:off x="311700" y="1767900"/>
            <a:ext cx="8520600" cy="160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Sık Kullanılan Sınıflandırma Algoritmaları</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Kaynaklar</a:t>
            </a:r>
            <a:endParaRPr/>
          </a:p>
        </p:txBody>
      </p:sp>
      <p:sp>
        <p:nvSpPr>
          <p:cNvPr id="69" name="Google Shape;69;p15"/>
          <p:cNvSpPr txBox="1"/>
          <p:nvPr/>
        </p:nvSpPr>
        <p:spPr>
          <a:xfrm>
            <a:off x="384975" y="3105496"/>
            <a:ext cx="2615100" cy="7032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None/>
            </a:pPr>
            <a:r>
              <a:rPr b="1" lang="tr">
                <a:solidFill>
                  <a:srgbClr val="000000"/>
                </a:solidFill>
                <a:latin typeface="Century"/>
                <a:ea typeface="Century"/>
                <a:cs typeface="Century"/>
                <a:sym typeface="Century"/>
              </a:rPr>
              <a:t>Deep Learning Türkiye</a:t>
            </a:r>
            <a:endParaRPr sz="1100">
              <a:solidFill>
                <a:srgbClr val="000000"/>
              </a:solidFill>
              <a:latin typeface="Century"/>
              <a:ea typeface="Century"/>
              <a:cs typeface="Century"/>
              <a:sym typeface="Century"/>
            </a:endParaRPr>
          </a:p>
        </p:txBody>
      </p:sp>
      <p:pic>
        <p:nvPicPr>
          <p:cNvPr id="70" name="Google Shape;70;p15"/>
          <p:cNvPicPr preferRelativeResize="0"/>
          <p:nvPr/>
        </p:nvPicPr>
        <p:blipFill rotWithShape="1">
          <a:blip r:embed="rId3">
            <a:alphaModFix/>
          </a:blip>
          <a:srcRect b="0" l="0" r="0" t="0"/>
          <a:stretch/>
        </p:blipFill>
        <p:spPr>
          <a:xfrm>
            <a:off x="934375" y="1264042"/>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71" name="Google Shape;71;p15"/>
          <p:cNvSpPr txBox="1"/>
          <p:nvPr/>
        </p:nvSpPr>
        <p:spPr>
          <a:xfrm>
            <a:off x="3292650" y="3105499"/>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72" name="Google Shape;72;p15"/>
          <p:cNvSpPr txBox="1"/>
          <p:nvPr/>
        </p:nvSpPr>
        <p:spPr>
          <a:xfrm>
            <a:off x="5851347" y="3105491"/>
            <a:ext cx="2664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tr">
                <a:latin typeface="Century"/>
                <a:ea typeface="Century"/>
                <a:cs typeface="Century"/>
                <a:sym typeface="Century"/>
              </a:rPr>
              <a:t>Machine Learning with Python Cookbook</a:t>
            </a:r>
            <a:endParaRPr b="1">
              <a:solidFill>
                <a:srgbClr val="000000"/>
              </a:solidFill>
              <a:latin typeface="Century"/>
              <a:ea typeface="Century"/>
              <a:cs typeface="Century"/>
              <a:sym typeface="Century"/>
            </a:endParaRPr>
          </a:p>
          <a:p>
            <a:pPr indent="0" lvl="0" marL="0" marR="0" rtl="0" algn="ctr">
              <a:spcBef>
                <a:spcPts val="0"/>
              </a:spcBef>
              <a:spcAft>
                <a:spcPts val="0"/>
              </a:spcAft>
              <a:buNone/>
            </a:pPr>
            <a:r>
              <a:rPr lang="tr">
                <a:latin typeface="Century"/>
                <a:ea typeface="Century"/>
                <a:cs typeface="Century"/>
                <a:sym typeface="Century"/>
              </a:rPr>
              <a:t>Chris Albon</a:t>
            </a:r>
            <a:endParaRPr>
              <a:solidFill>
                <a:srgbClr val="000000"/>
              </a:solidFill>
              <a:latin typeface="Century"/>
              <a:ea typeface="Century"/>
              <a:cs typeface="Century"/>
              <a:sym typeface="Century"/>
            </a:endParaRPr>
          </a:p>
          <a:p>
            <a:pPr indent="0" lvl="0" marL="0" marR="0" rtl="0" algn="l">
              <a:spcBef>
                <a:spcPts val="0"/>
              </a:spcBef>
              <a:spcAft>
                <a:spcPts val="0"/>
              </a:spcAft>
              <a:buNone/>
            </a:pPr>
            <a:r>
              <a:t/>
            </a:r>
            <a:endParaRPr b="1">
              <a:solidFill>
                <a:srgbClr val="000000"/>
              </a:solidFill>
              <a:latin typeface="Century"/>
              <a:ea typeface="Century"/>
              <a:cs typeface="Century"/>
              <a:sym typeface="Century"/>
            </a:endParaRPr>
          </a:p>
        </p:txBody>
      </p:sp>
      <p:pic>
        <p:nvPicPr>
          <p:cNvPr id="73" name="Google Shape;73;p15"/>
          <p:cNvPicPr preferRelativeResize="0"/>
          <p:nvPr/>
        </p:nvPicPr>
        <p:blipFill>
          <a:blip r:embed="rId4">
            <a:alphaModFix/>
          </a:blip>
          <a:stretch>
            <a:fillRect/>
          </a:stretch>
        </p:blipFill>
        <p:spPr>
          <a:xfrm>
            <a:off x="3994288" y="1264051"/>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pic>
        <p:nvPicPr>
          <p:cNvPr id="74" name="Google Shape;74;p15"/>
          <p:cNvPicPr preferRelativeResize="0"/>
          <p:nvPr/>
        </p:nvPicPr>
        <p:blipFill>
          <a:blip r:embed="rId4">
            <a:alphaModFix/>
          </a:blip>
          <a:stretch>
            <a:fillRect/>
          </a:stretch>
        </p:blipFill>
        <p:spPr>
          <a:xfrm>
            <a:off x="6605625" y="1264051"/>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pic>
        <p:nvPicPr>
          <p:cNvPr id="75" name="Google Shape;75;p15"/>
          <p:cNvPicPr preferRelativeResize="0"/>
          <p:nvPr/>
        </p:nvPicPr>
        <p:blipFill>
          <a:blip r:embed="rId5">
            <a:alphaModFix/>
          </a:blip>
          <a:stretch>
            <a:fillRect/>
          </a:stretch>
        </p:blipFill>
        <p:spPr>
          <a:xfrm>
            <a:off x="6605625" y="1263475"/>
            <a:ext cx="1155425" cy="15174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62" name="Google Shape;262;p42"/>
          <p:cNvPicPr preferRelativeResize="0"/>
          <p:nvPr/>
        </p:nvPicPr>
        <p:blipFill>
          <a:blip r:embed="rId3">
            <a:alphaModFix/>
          </a:blip>
          <a:stretch>
            <a:fillRect/>
          </a:stretch>
        </p:blipFill>
        <p:spPr>
          <a:xfrm>
            <a:off x="4572000" y="1728775"/>
            <a:ext cx="4333800" cy="2166900"/>
          </a:xfrm>
          <a:prstGeom prst="rect">
            <a:avLst/>
          </a:prstGeom>
          <a:noFill/>
          <a:ln>
            <a:noFill/>
          </a:ln>
        </p:spPr>
      </p:pic>
      <p:sp>
        <p:nvSpPr>
          <p:cNvPr id="263" name="Google Shape;263;p4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252525"/>
                </a:solidFill>
              </a:rPr>
              <a:t>Birbirine benzer özelliklerin mesafe olarak birbirilerine yakın olduğunu varsayan Denetimli Öğrenme algoritmasıdır.</a:t>
            </a:r>
            <a:endParaRPr>
              <a:solidFill>
                <a:srgbClr val="252525"/>
              </a:solidFill>
            </a:endParaRPr>
          </a:p>
          <a:p>
            <a:pPr indent="0" lvl="0" marL="0" rtl="0" algn="l">
              <a:spcBef>
                <a:spcPts val="1200"/>
              </a:spcBef>
              <a:spcAft>
                <a:spcPts val="0"/>
              </a:spcAft>
              <a:buNone/>
            </a:pPr>
            <a:r>
              <a:rPr lang="tr">
                <a:solidFill>
                  <a:srgbClr val="252525"/>
                </a:solidFill>
              </a:rPr>
              <a:t>Bir gözlemin, en yakın komşularına bakarak en büyük orana sahip olan sınıfa ait olduğu tahmin eder. </a:t>
            </a:r>
            <a:endParaRPr>
              <a:solidFill>
                <a:srgbClr val="252525"/>
              </a:solidFill>
            </a:endParaRPr>
          </a:p>
          <a:p>
            <a:pPr indent="0" lvl="0" marL="0" rtl="0" algn="l">
              <a:spcBef>
                <a:spcPts val="1200"/>
              </a:spcBef>
              <a:spcAft>
                <a:spcPts val="1200"/>
              </a:spcAft>
              <a:buNone/>
            </a:pPr>
            <a:r>
              <a:rPr lang="tr">
                <a:solidFill>
                  <a:srgbClr val="292929"/>
                </a:solidFill>
                <a:highlight>
                  <a:srgbClr val="FFFFFF"/>
                </a:highlight>
              </a:rPr>
              <a:t>Bir örnek kümesindeki verilerin dağılımından yararlanılarak sınıflandırılmasında kullanılmaktadır. Yeni bir veri noktasının sınıfını tahmin etmek için o noktanın mevcut veri noktalarına uzaklığı hesaplanıp, k sayıda yakın komşuluğuna bakılır. </a:t>
            </a:r>
            <a:endParaRPr>
              <a:solidFill>
                <a:srgbClr val="25252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idx="1" type="body"/>
          </p:nvPr>
        </p:nvSpPr>
        <p:spPr>
          <a:xfrm>
            <a:off x="311700" y="1152475"/>
            <a:ext cx="8181900" cy="133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solidFill>
                  <a:srgbClr val="252525"/>
                </a:solidFill>
              </a:rPr>
              <a:t>Tahmin edilmesi istenen veri girilir ve </a:t>
            </a:r>
            <a:r>
              <a:rPr lang="tr">
                <a:solidFill>
                  <a:srgbClr val="252525"/>
                </a:solidFill>
              </a:rPr>
              <a:t>k parametresi ile kaç komşu noktaya bakılmak istendiği belirlenir. Sonrasında veriler arasındaki Öklid mesafesi belirlenerek en yakındaki noktaların sınıflarına bakılır. Yeni veri noktası bu sınıf olarak tahminlenir.</a:t>
            </a:r>
            <a:endParaRPr>
              <a:solidFill>
                <a:srgbClr val="252525"/>
              </a:solidFill>
            </a:endParaRPr>
          </a:p>
          <a:p>
            <a:pPr indent="0" lvl="0" marL="0" rtl="0" algn="l">
              <a:spcBef>
                <a:spcPts val="1200"/>
              </a:spcBef>
              <a:spcAft>
                <a:spcPts val="1200"/>
              </a:spcAft>
              <a:buNone/>
            </a:pPr>
            <a:r>
              <a:t/>
            </a:r>
            <a:endParaRPr>
              <a:solidFill>
                <a:srgbClr val="252525"/>
              </a:solidFill>
            </a:endParaRPr>
          </a:p>
        </p:txBody>
      </p:sp>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70" name="Google Shape;270;p43"/>
          <p:cNvPicPr preferRelativeResize="0"/>
          <p:nvPr/>
        </p:nvPicPr>
        <p:blipFill>
          <a:blip r:embed="rId3">
            <a:alphaModFix/>
          </a:blip>
          <a:stretch>
            <a:fillRect/>
          </a:stretch>
        </p:blipFill>
        <p:spPr>
          <a:xfrm>
            <a:off x="914751" y="2335813"/>
            <a:ext cx="2793800" cy="2235025"/>
          </a:xfrm>
          <a:prstGeom prst="rect">
            <a:avLst/>
          </a:prstGeom>
          <a:noFill/>
          <a:ln>
            <a:noFill/>
          </a:ln>
        </p:spPr>
      </p:pic>
      <p:pic>
        <p:nvPicPr>
          <p:cNvPr id="271" name="Google Shape;271;p43"/>
          <p:cNvPicPr preferRelativeResize="0"/>
          <p:nvPr/>
        </p:nvPicPr>
        <p:blipFill>
          <a:blip r:embed="rId4">
            <a:alphaModFix/>
          </a:blip>
          <a:stretch>
            <a:fillRect/>
          </a:stretch>
        </p:blipFill>
        <p:spPr>
          <a:xfrm>
            <a:off x="5170601" y="2335822"/>
            <a:ext cx="2793800" cy="22350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solidFill>
                  <a:srgbClr val="252525"/>
                </a:solidFill>
              </a:rPr>
              <a:t>Örneğin, yandaki grafikte turuncu veri noktası model tarafaından sınıflandırılmak istenen veri noktası olsun. k değerinin 5 verildiği varsayılarak, Öklid uzaklığı en yakın 5 en yakın veri noktasına bakılır. </a:t>
            </a:r>
            <a:endParaRPr>
              <a:solidFill>
                <a:srgbClr val="252525"/>
              </a:solidFill>
            </a:endParaRPr>
          </a:p>
          <a:p>
            <a:pPr indent="0" lvl="0" marL="0" rtl="0" algn="l">
              <a:spcBef>
                <a:spcPts val="1200"/>
              </a:spcBef>
              <a:spcAft>
                <a:spcPts val="0"/>
              </a:spcAft>
              <a:buClr>
                <a:schemeClr val="dk1"/>
              </a:buClr>
              <a:buSzPts val="1100"/>
              <a:buFont typeface="Arial"/>
              <a:buNone/>
            </a:pPr>
            <a:r>
              <a:rPr lang="tr">
                <a:solidFill>
                  <a:srgbClr val="252525"/>
                </a:solidFill>
              </a:rPr>
              <a:t>Category A sınıfından 3, Category B sınıfından 2 veri noktası komşu olduğundan veri noktası Category A sınıfı olarak sınıflandırılır.</a:t>
            </a:r>
            <a:endParaRPr>
              <a:solidFill>
                <a:srgbClr val="252525"/>
              </a:solidFill>
            </a:endParaRPr>
          </a:p>
          <a:p>
            <a:pPr indent="0" lvl="0" marL="0" rtl="0" algn="l">
              <a:spcBef>
                <a:spcPts val="1200"/>
              </a:spcBef>
              <a:spcAft>
                <a:spcPts val="1200"/>
              </a:spcAft>
              <a:buNone/>
            </a:pPr>
            <a:r>
              <a:t/>
            </a:r>
            <a:endParaRPr>
              <a:solidFill>
                <a:srgbClr val="252525"/>
              </a:solidFill>
            </a:endParaRPr>
          </a:p>
        </p:txBody>
      </p:sp>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78" name="Google Shape;278;p44"/>
          <p:cNvPicPr preferRelativeResize="0"/>
          <p:nvPr/>
        </p:nvPicPr>
        <p:blipFill>
          <a:blip r:embed="rId3">
            <a:alphaModFix/>
          </a:blip>
          <a:stretch>
            <a:fillRect/>
          </a:stretch>
        </p:blipFill>
        <p:spPr>
          <a:xfrm>
            <a:off x="4771825" y="1173351"/>
            <a:ext cx="3496025" cy="2796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45"/>
          <p:cNvSpPr txBox="1"/>
          <p:nvPr>
            <p:ph idx="1" type="body"/>
          </p:nvPr>
        </p:nvSpPr>
        <p:spPr>
          <a:xfrm>
            <a:off x="311700" y="1152475"/>
            <a:ext cx="41928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a:highlight>
                  <a:srgbClr val="FFFFFF"/>
                </a:highlight>
              </a:rPr>
              <a:t>Mesafe Ölçümleri</a:t>
            </a:r>
            <a:endParaRPr b="1">
              <a:highlight>
                <a:srgbClr val="FFFFFF"/>
              </a:highlight>
            </a:endParaRPr>
          </a:p>
          <a:p>
            <a:pPr indent="0" lvl="0" marL="0" rtl="0" algn="l">
              <a:spcBef>
                <a:spcPts val="1200"/>
              </a:spcBef>
              <a:spcAft>
                <a:spcPts val="0"/>
              </a:spcAft>
              <a:buNone/>
            </a:pPr>
            <a:r>
              <a:rPr lang="tr"/>
              <a:t>Problemin içeriğine bağlı olarak, farklı uzaklık ölçütleri kullanılabilir.</a:t>
            </a:r>
            <a:endParaRPr b="1">
              <a:highlight>
                <a:srgbClr val="FFFFFF"/>
              </a:highlight>
            </a:endParaRPr>
          </a:p>
          <a:p>
            <a:pPr indent="-317500" lvl="0" marL="457200" rtl="0" algn="l">
              <a:lnSpc>
                <a:spcPct val="115000"/>
              </a:lnSpc>
              <a:spcBef>
                <a:spcPts val="1200"/>
              </a:spcBef>
              <a:spcAft>
                <a:spcPts val="0"/>
              </a:spcAft>
              <a:buSzPts val="1400"/>
              <a:buChar char="●"/>
            </a:pPr>
            <a:r>
              <a:rPr lang="tr">
                <a:highlight>
                  <a:srgbClr val="FF9900"/>
                </a:highlight>
              </a:rPr>
              <a:t>Minkowski mesafesi</a:t>
            </a:r>
            <a:r>
              <a:rPr lang="tr">
                <a:highlight>
                  <a:srgbClr val="FFFFFF"/>
                </a:highlight>
              </a:rPr>
              <a:t>, C </a:t>
            </a:r>
            <a:r>
              <a:rPr lang="tr">
                <a:solidFill>
                  <a:srgbClr val="292929"/>
                </a:solidFill>
                <a:highlight>
                  <a:srgbClr val="FFFFFF"/>
                </a:highlight>
              </a:rPr>
              <a:t>değişkenine bağlı bir uzaklık hesaplamak isteniyorsa Minkowski yöntemi kullanılır.</a:t>
            </a:r>
            <a:endParaRPr>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C = 1 olduğunda formül </a:t>
            </a:r>
            <a:r>
              <a:rPr lang="tr">
                <a:highlight>
                  <a:srgbClr val="FF9900"/>
                </a:highlight>
              </a:rPr>
              <a:t>Manhattan mesafesini</a:t>
            </a:r>
            <a:r>
              <a:rPr lang="tr">
                <a:highlight>
                  <a:srgbClr val="FFFFFF"/>
                </a:highlight>
              </a:rPr>
              <a:t> verir </a:t>
            </a:r>
            <a:endParaRPr b="1">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C = 2 olduğunda, </a:t>
            </a:r>
            <a:r>
              <a:rPr lang="tr">
                <a:highlight>
                  <a:srgbClr val="FF9900"/>
                </a:highlight>
              </a:rPr>
              <a:t>Öklid mesafesini</a:t>
            </a:r>
            <a:r>
              <a:rPr lang="tr">
                <a:highlight>
                  <a:srgbClr val="FFFFFF"/>
                </a:highlight>
              </a:rPr>
              <a:t> verir</a:t>
            </a:r>
            <a:endParaRPr b="1">
              <a:highlight>
                <a:srgbClr val="FFFFFF"/>
              </a:highlight>
            </a:endParaRPr>
          </a:p>
          <a:p>
            <a:pPr indent="-317500" lvl="0" marL="457200" rtl="0" algn="l">
              <a:lnSpc>
                <a:spcPct val="115000"/>
              </a:lnSpc>
              <a:spcBef>
                <a:spcPts val="0"/>
              </a:spcBef>
              <a:spcAft>
                <a:spcPts val="0"/>
              </a:spcAft>
              <a:buSzPts val="1400"/>
              <a:buChar char="●"/>
            </a:pPr>
            <a:r>
              <a:rPr lang="tr">
                <a:highlight>
                  <a:srgbClr val="FFFFFF"/>
                </a:highlight>
              </a:rPr>
              <a:t>Hamming mesafesi iki adet ikili dizi arasındaki benzerliği verir</a:t>
            </a:r>
            <a:endParaRPr b="1"/>
          </a:p>
          <a:p>
            <a:pPr indent="0" lvl="0" marL="0" rtl="0" algn="l">
              <a:spcBef>
                <a:spcPts val="800"/>
              </a:spcBef>
              <a:spcAft>
                <a:spcPts val="1200"/>
              </a:spcAft>
              <a:buNone/>
            </a:pPr>
            <a:r>
              <a:t/>
            </a:r>
            <a:endParaRPr b="1">
              <a:solidFill>
                <a:srgbClr val="333333"/>
              </a:solidFill>
              <a:highlight>
                <a:srgbClr val="FFFFFF"/>
              </a:highlight>
            </a:endParaRPr>
          </a:p>
        </p:txBody>
      </p:sp>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K-Nearest Neighbors</a:t>
            </a:r>
            <a:endParaRPr/>
          </a:p>
        </p:txBody>
      </p:sp>
      <p:pic>
        <p:nvPicPr>
          <p:cNvPr id="285" name="Google Shape;285;p45"/>
          <p:cNvPicPr preferRelativeResize="0"/>
          <p:nvPr/>
        </p:nvPicPr>
        <p:blipFill rotWithShape="1">
          <a:blip r:embed="rId3">
            <a:alphaModFix/>
          </a:blip>
          <a:srcRect b="0" l="11948" r="17139" t="0"/>
          <a:stretch/>
        </p:blipFill>
        <p:spPr>
          <a:xfrm>
            <a:off x="4668175" y="1174425"/>
            <a:ext cx="1709100" cy="700799"/>
          </a:xfrm>
          <a:prstGeom prst="rect">
            <a:avLst/>
          </a:prstGeom>
          <a:noFill/>
          <a:ln>
            <a:noFill/>
          </a:ln>
        </p:spPr>
      </p:pic>
      <p:sp>
        <p:nvSpPr>
          <p:cNvPr id="286" name="Google Shape;286;p45"/>
          <p:cNvSpPr txBox="1"/>
          <p:nvPr/>
        </p:nvSpPr>
        <p:spPr>
          <a:xfrm>
            <a:off x="4833773" y="2031925"/>
            <a:ext cx="149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Manhattan distance</a:t>
            </a:r>
            <a:endParaRPr sz="1200">
              <a:highlight>
                <a:srgbClr val="FF9900"/>
              </a:highlight>
              <a:latin typeface="Century"/>
              <a:ea typeface="Century"/>
              <a:cs typeface="Century"/>
              <a:sym typeface="Century"/>
            </a:endParaRPr>
          </a:p>
        </p:txBody>
      </p:sp>
      <p:pic>
        <p:nvPicPr>
          <p:cNvPr id="287" name="Google Shape;287;p45"/>
          <p:cNvPicPr preferRelativeResize="0"/>
          <p:nvPr/>
        </p:nvPicPr>
        <p:blipFill>
          <a:blip r:embed="rId4">
            <a:alphaModFix/>
          </a:blip>
          <a:stretch>
            <a:fillRect/>
          </a:stretch>
        </p:blipFill>
        <p:spPr>
          <a:xfrm>
            <a:off x="4504575" y="2642300"/>
            <a:ext cx="2036282" cy="700800"/>
          </a:xfrm>
          <a:prstGeom prst="rect">
            <a:avLst/>
          </a:prstGeom>
          <a:noFill/>
          <a:ln>
            <a:noFill/>
          </a:ln>
        </p:spPr>
      </p:pic>
      <p:pic>
        <p:nvPicPr>
          <p:cNvPr id="288" name="Google Shape;288;p45"/>
          <p:cNvPicPr preferRelativeResize="0"/>
          <p:nvPr/>
        </p:nvPicPr>
        <p:blipFill rotWithShape="1">
          <a:blip r:embed="rId5">
            <a:alphaModFix/>
          </a:blip>
          <a:srcRect b="0" l="3942" r="6867" t="0"/>
          <a:stretch/>
        </p:blipFill>
        <p:spPr>
          <a:xfrm>
            <a:off x="6733825" y="2571750"/>
            <a:ext cx="2068072" cy="771350"/>
          </a:xfrm>
          <a:prstGeom prst="rect">
            <a:avLst/>
          </a:prstGeom>
          <a:noFill/>
          <a:ln>
            <a:noFill/>
          </a:ln>
        </p:spPr>
      </p:pic>
      <p:sp>
        <p:nvSpPr>
          <p:cNvPr id="289" name="Google Shape;289;p45"/>
          <p:cNvSpPr txBox="1"/>
          <p:nvPr/>
        </p:nvSpPr>
        <p:spPr>
          <a:xfrm>
            <a:off x="4854463" y="3484675"/>
            <a:ext cx="145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Euclidean distance</a:t>
            </a:r>
            <a:endParaRPr sz="1200">
              <a:highlight>
                <a:srgbClr val="FF9900"/>
              </a:highlight>
              <a:latin typeface="Century"/>
              <a:ea typeface="Century"/>
              <a:cs typeface="Century"/>
              <a:sym typeface="Century"/>
            </a:endParaRPr>
          </a:p>
        </p:txBody>
      </p:sp>
      <p:sp>
        <p:nvSpPr>
          <p:cNvPr id="290" name="Google Shape;290;p45"/>
          <p:cNvSpPr txBox="1"/>
          <p:nvPr/>
        </p:nvSpPr>
        <p:spPr>
          <a:xfrm>
            <a:off x="7004650" y="3484675"/>
            <a:ext cx="152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Minkowski distance</a:t>
            </a:r>
            <a:endParaRPr sz="1200">
              <a:highlight>
                <a:srgbClr val="FF9900"/>
              </a:highlight>
              <a:latin typeface="Century"/>
              <a:ea typeface="Century"/>
              <a:cs typeface="Century"/>
              <a:sym typeface="Century"/>
            </a:endParaRPr>
          </a:p>
        </p:txBody>
      </p:sp>
      <p:pic>
        <p:nvPicPr>
          <p:cNvPr id="291" name="Google Shape;291;p45"/>
          <p:cNvPicPr preferRelativeResize="0"/>
          <p:nvPr/>
        </p:nvPicPr>
        <p:blipFill rotWithShape="1">
          <a:blip r:embed="rId6">
            <a:alphaModFix/>
          </a:blip>
          <a:srcRect b="61091" l="17578" r="12442" t="10856"/>
          <a:stretch/>
        </p:blipFill>
        <p:spPr>
          <a:xfrm>
            <a:off x="7021625" y="1202350"/>
            <a:ext cx="1492500" cy="646997"/>
          </a:xfrm>
          <a:prstGeom prst="rect">
            <a:avLst/>
          </a:prstGeom>
          <a:noFill/>
          <a:ln>
            <a:noFill/>
          </a:ln>
        </p:spPr>
      </p:pic>
      <p:sp>
        <p:nvSpPr>
          <p:cNvPr id="292" name="Google Shape;292;p45"/>
          <p:cNvSpPr txBox="1"/>
          <p:nvPr/>
        </p:nvSpPr>
        <p:spPr>
          <a:xfrm>
            <a:off x="7004663" y="2017825"/>
            <a:ext cx="152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solidFill>
                  <a:srgbClr val="292929"/>
                </a:solidFill>
                <a:highlight>
                  <a:srgbClr val="FF9900"/>
                </a:highlight>
                <a:latin typeface="Century"/>
                <a:ea typeface="Century"/>
                <a:cs typeface="Century"/>
                <a:sym typeface="Century"/>
              </a:rPr>
              <a:t>Hamming distance</a:t>
            </a:r>
            <a:endParaRPr sz="1200">
              <a:highlight>
                <a:srgbClr val="FF9900"/>
              </a:highlight>
              <a:latin typeface="Century"/>
              <a:ea typeface="Century"/>
              <a:cs typeface="Century"/>
              <a:sym typeface="Centu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Support Vector Machine (SVM)</a:t>
            </a:r>
            <a:endParaRPr/>
          </a:p>
        </p:txBody>
      </p:sp>
      <p:sp>
        <p:nvSpPr>
          <p:cNvPr id="298" name="Google Shape;298;p46"/>
          <p:cNvSpPr txBox="1"/>
          <p:nvPr>
            <p:ph idx="1" type="body"/>
          </p:nvPr>
        </p:nvSpPr>
        <p:spPr>
          <a:xfrm>
            <a:off x="311700" y="1152475"/>
            <a:ext cx="4191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rgbClr val="292929"/>
                </a:solidFill>
                <a:highlight>
                  <a:srgbClr val="FFFFFF"/>
                </a:highlight>
              </a:rPr>
              <a:t>SVM, doğrusal veya doğrusal olmayan sınıflandırma, regresyon ve hatta aykırı değer tespiti yapabilen güçlü ve çok yönlü bir Makine Öğrenimi modelidir. </a:t>
            </a:r>
            <a:endParaRPr>
              <a:solidFill>
                <a:srgbClr val="292929"/>
              </a:solidFill>
              <a:highlight>
                <a:srgbClr val="FFFFFF"/>
              </a:highlight>
            </a:endParaRPr>
          </a:p>
          <a:p>
            <a:pPr indent="0" lvl="0" marL="0" rtl="0" algn="l">
              <a:lnSpc>
                <a:spcPct val="115000"/>
              </a:lnSpc>
              <a:spcBef>
                <a:spcPts val="0"/>
              </a:spcBef>
              <a:spcAft>
                <a:spcPts val="0"/>
              </a:spcAft>
              <a:buNone/>
            </a:pPr>
            <a:r>
              <a:t/>
            </a:r>
            <a:endParaRPr>
              <a:solidFill>
                <a:srgbClr val="292929"/>
              </a:solidFill>
              <a:highlight>
                <a:srgbClr val="FFFFFF"/>
              </a:highlight>
            </a:endParaRPr>
          </a:p>
          <a:p>
            <a:pPr indent="-317500" lvl="0" marL="457200" rtl="0" algn="l">
              <a:lnSpc>
                <a:spcPct val="115000"/>
              </a:lnSpc>
              <a:spcBef>
                <a:spcPts val="0"/>
              </a:spcBef>
              <a:spcAft>
                <a:spcPts val="0"/>
              </a:spcAft>
              <a:buClr>
                <a:srgbClr val="292929"/>
              </a:buClr>
              <a:buSzPts val="1400"/>
              <a:buChar char="●"/>
            </a:pPr>
            <a:r>
              <a:rPr lang="tr">
                <a:solidFill>
                  <a:srgbClr val="292929"/>
                </a:solidFill>
                <a:highlight>
                  <a:srgbClr val="FFFFFF"/>
                </a:highlight>
              </a:rPr>
              <a:t>SVM'ler, özellikle karmaşık küçük veya orta ölçekli veri kümelerinin sınıflandırılması için çok uygundur</a:t>
            </a:r>
            <a:endParaRPr>
              <a:solidFill>
                <a:srgbClr val="292929"/>
              </a:solidFill>
              <a:highlight>
                <a:srgbClr val="FFFFFF"/>
              </a:highlight>
            </a:endParaRPr>
          </a:p>
          <a:p>
            <a:pPr indent="-317500" lvl="0" marL="457200" rtl="0" algn="l">
              <a:lnSpc>
                <a:spcPct val="135714"/>
              </a:lnSpc>
              <a:spcBef>
                <a:spcPts val="0"/>
              </a:spcBef>
              <a:spcAft>
                <a:spcPts val="0"/>
              </a:spcAft>
              <a:buClr>
                <a:srgbClr val="292929"/>
              </a:buClr>
              <a:buSzPts val="1400"/>
              <a:buChar char="●"/>
            </a:pPr>
            <a:r>
              <a:rPr lang="tr">
                <a:solidFill>
                  <a:srgbClr val="292929"/>
                </a:solidFill>
                <a:highlight>
                  <a:schemeClr val="lt1"/>
                </a:highlight>
              </a:rPr>
              <a:t>Düzleme yeni veri noktalarının eklenmesi Decision Boundary çizgisini ve destek Vektörlerini etkilemez</a:t>
            </a:r>
            <a:endParaRPr>
              <a:solidFill>
                <a:srgbClr val="292929"/>
              </a:solidFill>
              <a:highlight>
                <a:srgbClr val="FFFFFF"/>
              </a:highlight>
            </a:endParaRPr>
          </a:p>
          <a:p>
            <a:pPr indent="0" lvl="0" marL="0" rtl="0" algn="l">
              <a:lnSpc>
                <a:spcPct val="135714"/>
              </a:lnSpc>
              <a:spcBef>
                <a:spcPts val="0"/>
              </a:spcBef>
              <a:spcAft>
                <a:spcPts val="0"/>
              </a:spcAft>
              <a:buNone/>
            </a:pPr>
            <a:r>
              <a:t/>
            </a:r>
            <a:endParaRPr>
              <a:solidFill>
                <a:srgbClr val="292929"/>
              </a:solidFill>
              <a:highlight>
                <a:srgbClr val="FFFFFF"/>
              </a:highlight>
            </a:endParaRPr>
          </a:p>
        </p:txBody>
      </p:sp>
      <p:pic>
        <p:nvPicPr>
          <p:cNvPr id="299" name="Google Shape;299;p46"/>
          <p:cNvPicPr preferRelativeResize="0"/>
          <p:nvPr/>
        </p:nvPicPr>
        <p:blipFill>
          <a:blip r:embed="rId3">
            <a:alphaModFix/>
          </a:blip>
          <a:stretch>
            <a:fillRect/>
          </a:stretch>
        </p:blipFill>
        <p:spPr>
          <a:xfrm>
            <a:off x="4503350" y="1339475"/>
            <a:ext cx="3730875" cy="3042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Support Vector Machine (SVM)</a:t>
            </a:r>
            <a:endParaRPr/>
          </a:p>
        </p:txBody>
      </p:sp>
      <p:sp>
        <p:nvSpPr>
          <p:cNvPr id="305" name="Google Shape;305;p47"/>
          <p:cNvSpPr txBox="1"/>
          <p:nvPr>
            <p:ph idx="1" type="body"/>
          </p:nvPr>
        </p:nvSpPr>
        <p:spPr>
          <a:xfrm>
            <a:off x="311700" y="1152475"/>
            <a:ext cx="5088000" cy="2280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tr">
                <a:solidFill>
                  <a:srgbClr val="292929"/>
                </a:solidFill>
                <a:highlight>
                  <a:schemeClr val="lt1"/>
                </a:highlight>
              </a:rPr>
              <a:t>Yandaki örnekte ortadaki çizgi, sınıfları ayıran Decision Boundary iken bu çizginin +-1 taraflarında bulunan kesikli çizgiler Destek Vektörleridir. </a:t>
            </a:r>
            <a:endParaRPr>
              <a:solidFill>
                <a:srgbClr val="292929"/>
              </a:solidFill>
              <a:highlight>
                <a:schemeClr val="lt1"/>
              </a:highlight>
            </a:endParaRPr>
          </a:p>
          <a:p>
            <a:pPr indent="0" lvl="0" marL="0" rtl="0" algn="l">
              <a:lnSpc>
                <a:spcPct val="135714"/>
              </a:lnSpc>
              <a:spcBef>
                <a:spcPts val="0"/>
              </a:spcBef>
              <a:spcAft>
                <a:spcPts val="0"/>
              </a:spcAft>
              <a:buNone/>
            </a:pPr>
            <a:r>
              <a:t/>
            </a:r>
            <a:endParaRPr>
              <a:solidFill>
                <a:srgbClr val="292929"/>
              </a:solidFill>
              <a:highlight>
                <a:schemeClr val="lt1"/>
              </a:highlight>
            </a:endParaRPr>
          </a:p>
          <a:p>
            <a:pPr indent="0" lvl="0" marL="0" rtl="0" algn="l">
              <a:lnSpc>
                <a:spcPct val="135714"/>
              </a:lnSpc>
              <a:spcBef>
                <a:spcPts val="0"/>
              </a:spcBef>
              <a:spcAft>
                <a:spcPts val="0"/>
              </a:spcAft>
              <a:buNone/>
            </a:pPr>
            <a:r>
              <a:rPr lang="tr">
                <a:solidFill>
                  <a:srgbClr val="292929"/>
                </a:solidFill>
                <a:highlight>
                  <a:schemeClr val="lt1"/>
                </a:highlight>
              </a:rPr>
              <a:t>SVM, iki sınıf verileri arasındaki en geniş sokak olarak düşünülebilir.</a:t>
            </a:r>
            <a:endParaRPr>
              <a:solidFill>
                <a:srgbClr val="292929"/>
              </a:solidFill>
              <a:highlight>
                <a:schemeClr val="lt1"/>
              </a:highlight>
            </a:endParaRPr>
          </a:p>
          <a:p>
            <a:pPr indent="0" lvl="0" marL="457200" rtl="0" algn="l">
              <a:lnSpc>
                <a:spcPct val="135714"/>
              </a:lnSpc>
              <a:spcBef>
                <a:spcPts val="0"/>
              </a:spcBef>
              <a:spcAft>
                <a:spcPts val="0"/>
              </a:spcAft>
              <a:buNone/>
            </a:pPr>
            <a:r>
              <a:t/>
            </a:r>
            <a:endParaRPr>
              <a:solidFill>
                <a:srgbClr val="292929"/>
              </a:solidFill>
              <a:highlight>
                <a:schemeClr val="lt1"/>
              </a:highlight>
            </a:endParaRPr>
          </a:p>
          <a:p>
            <a:pPr indent="0" lvl="0" marL="0" rtl="0" algn="l">
              <a:lnSpc>
                <a:spcPct val="135714"/>
              </a:lnSpc>
              <a:spcBef>
                <a:spcPts val="0"/>
              </a:spcBef>
              <a:spcAft>
                <a:spcPts val="0"/>
              </a:spcAft>
              <a:buNone/>
            </a:pPr>
            <a:r>
              <a:rPr lang="tr">
                <a:solidFill>
                  <a:srgbClr val="292929"/>
                </a:solidFill>
                <a:highlight>
                  <a:schemeClr val="lt1"/>
                </a:highlight>
              </a:rPr>
              <a:t>SVMler özellik ölçeklemesine duyarlıdır</a:t>
            </a:r>
            <a:endParaRPr>
              <a:solidFill>
                <a:srgbClr val="292929"/>
              </a:solidFill>
              <a:highlight>
                <a:srgbClr val="FFFFFF"/>
              </a:highlight>
            </a:endParaRPr>
          </a:p>
        </p:txBody>
      </p:sp>
      <p:pic>
        <p:nvPicPr>
          <p:cNvPr id="306" name="Google Shape;306;p47"/>
          <p:cNvPicPr preferRelativeResize="0"/>
          <p:nvPr/>
        </p:nvPicPr>
        <p:blipFill>
          <a:blip r:embed="rId3">
            <a:alphaModFix/>
          </a:blip>
          <a:stretch>
            <a:fillRect/>
          </a:stretch>
        </p:blipFill>
        <p:spPr>
          <a:xfrm>
            <a:off x="5237475" y="1149725"/>
            <a:ext cx="3487600" cy="2844025"/>
          </a:xfrm>
          <a:prstGeom prst="rect">
            <a:avLst/>
          </a:prstGeom>
          <a:noFill/>
          <a:ln>
            <a:noFill/>
          </a:ln>
        </p:spPr>
      </p:pic>
      <p:pic>
        <p:nvPicPr>
          <p:cNvPr id="307" name="Google Shape;307;p47"/>
          <p:cNvPicPr preferRelativeResize="0"/>
          <p:nvPr/>
        </p:nvPicPr>
        <p:blipFill rotWithShape="1">
          <a:blip r:embed="rId4">
            <a:alphaModFix/>
          </a:blip>
          <a:srcRect b="13547" l="1854" r="0" t="5085"/>
          <a:stretch/>
        </p:blipFill>
        <p:spPr>
          <a:xfrm>
            <a:off x="414325" y="3649475"/>
            <a:ext cx="4882752" cy="116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idx="1" type="body"/>
          </p:nvPr>
        </p:nvSpPr>
        <p:spPr>
          <a:xfrm>
            <a:off x="311700" y="1152475"/>
            <a:ext cx="4446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1350"/>
              <a:t>Decision Boundary</a:t>
            </a:r>
            <a:r>
              <a:rPr lang="tr" sz="1350"/>
              <a:t> çizgisi ile ona en yakın veri noktasının arasındaki uzaklık Margin’i belirler. Margin, v</a:t>
            </a:r>
            <a:r>
              <a:rPr lang="tr" sz="1350"/>
              <a:t>eri noktasına ulaşmadan önce sınırın artırılabileceği genişliktir</a:t>
            </a:r>
            <a:r>
              <a:rPr lang="tr" sz="1350">
                <a:solidFill>
                  <a:srgbClr val="252525"/>
                </a:solidFill>
              </a:rPr>
              <a:t>. SVM modelinin aykırı verilere bu kadar çok uyum sağlamaması için bazı yanlış sınıflandırmalara izin verilmesi gerekmektedir.</a:t>
            </a:r>
            <a:endParaRPr sz="1350"/>
          </a:p>
          <a:p>
            <a:pPr indent="0" lvl="0" marL="0" rtl="0" algn="l">
              <a:lnSpc>
                <a:spcPct val="115000"/>
              </a:lnSpc>
              <a:spcBef>
                <a:spcPts val="1200"/>
              </a:spcBef>
              <a:spcAft>
                <a:spcPts val="0"/>
              </a:spcAft>
              <a:buNone/>
            </a:pPr>
            <a:r>
              <a:rPr b="1" lang="tr" sz="1350"/>
              <a:t>Hard Margin,</a:t>
            </a:r>
            <a:r>
              <a:rPr lang="tr" sz="1350"/>
              <a:t> verilerin margin sınırları içerisine girmemesidir. Başka bir deyişle modelin veriye fazla uyum sağlaması ve yanlış sınıfladırmayz izin verilmemesi anlamına gelir.</a:t>
            </a:r>
            <a:endParaRPr sz="1350"/>
          </a:p>
          <a:p>
            <a:pPr indent="0" lvl="0" marL="0" rtl="0" algn="l">
              <a:lnSpc>
                <a:spcPct val="115000"/>
              </a:lnSpc>
              <a:spcBef>
                <a:spcPts val="1200"/>
              </a:spcBef>
              <a:spcAft>
                <a:spcPts val="1200"/>
              </a:spcAft>
              <a:buNone/>
            </a:pPr>
            <a:r>
              <a:rPr b="1" lang="tr" sz="1350"/>
              <a:t>Soft Margin,</a:t>
            </a:r>
            <a:r>
              <a:rPr lang="tr" sz="1350"/>
              <a:t> </a:t>
            </a:r>
            <a:r>
              <a:rPr lang="tr" sz="1350"/>
              <a:t>Soft Margin, bazı verilerin Destek Vektörleri sınırlarına girmesidir. Başka bir deyişle sınıflandırmada bazı yanlış sınıflandırmaların tolere edilmesidir.</a:t>
            </a:r>
            <a:endParaRPr sz="1350"/>
          </a:p>
        </p:txBody>
      </p:sp>
      <p:sp>
        <p:nvSpPr>
          <p:cNvPr id="313" name="Google Shape;31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Hard Margin ve Soft Margin</a:t>
            </a:r>
            <a:endParaRPr/>
          </a:p>
        </p:txBody>
      </p:sp>
      <p:pic>
        <p:nvPicPr>
          <p:cNvPr id="314" name="Google Shape;314;p48"/>
          <p:cNvPicPr preferRelativeResize="0"/>
          <p:nvPr/>
        </p:nvPicPr>
        <p:blipFill>
          <a:blip r:embed="rId3">
            <a:alphaModFix/>
          </a:blip>
          <a:stretch>
            <a:fillRect/>
          </a:stretch>
        </p:blipFill>
        <p:spPr>
          <a:xfrm>
            <a:off x="4832400" y="1780988"/>
            <a:ext cx="3999900" cy="2159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Hard Margin &amp; Soft Margin</a:t>
            </a:r>
            <a:endParaRPr/>
          </a:p>
        </p:txBody>
      </p:sp>
      <p:sp>
        <p:nvSpPr>
          <p:cNvPr id="320" name="Google Shape;320;p4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Hard Margin: </a:t>
            </a:r>
            <a:r>
              <a:rPr lang="tr"/>
              <a:t>Hard Margin, veriler doğrusal olarak ayrılabiliyorsa çalışır.</a:t>
            </a:r>
            <a:endParaRPr/>
          </a:p>
          <a:p>
            <a:pPr indent="0" lvl="0" marL="0" rtl="0" algn="l">
              <a:spcBef>
                <a:spcPts val="1200"/>
              </a:spcBef>
              <a:spcAft>
                <a:spcPts val="0"/>
              </a:spcAft>
              <a:buNone/>
            </a:pPr>
            <a:r>
              <a:rPr lang="tr"/>
              <a:t>Modelimiz yanlış sınıflandırmaları tolere etmiyorsa sınır gözlemler ile eşik arasındaki fark hard margin olur.</a:t>
            </a:r>
            <a:endParaRPr/>
          </a:p>
          <a:p>
            <a:pPr indent="0" lvl="0" marL="0" rtl="0" algn="l">
              <a:spcBef>
                <a:spcPts val="1200"/>
              </a:spcBef>
              <a:spcAft>
                <a:spcPts val="1200"/>
              </a:spcAft>
              <a:buNone/>
            </a:pPr>
            <a:r>
              <a:t/>
            </a:r>
            <a:endParaRPr/>
          </a:p>
        </p:txBody>
      </p:sp>
      <p:sp>
        <p:nvSpPr>
          <p:cNvPr id="321" name="Google Shape;321;p4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Soft Margin: </a:t>
            </a:r>
            <a:r>
              <a:rPr lang="tr"/>
              <a:t>Hard Margin’de oluşan aykırı değer probleminden kaçınmak için daha esnek bir model kullanılması gerekmektedir. Bu esneklik bazı yanlış sınıflandırmalara izin verilmesidir.</a:t>
            </a:r>
            <a:endParaRPr/>
          </a:p>
          <a:p>
            <a:pPr indent="0" lvl="0" marL="0" rtl="0" algn="l">
              <a:spcBef>
                <a:spcPts val="1200"/>
              </a:spcBef>
              <a:spcAft>
                <a:spcPts val="0"/>
              </a:spcAft>
              <a:buNone/>
            </a:pPr>
            <a:r>
              <a:rPr lang="tr"/>
              <a:t>Modelimiz bu yanlış sınıflandırmaları tolere ediyorsa, sınır gözlemler ile eşik arasındaki fark soft margin olur.</a:t>
            </a:r>
            <a:endParaRPr/>
          </a:p>
          <a:p>
            <a:pPr indent="0" lvl="0" marL="0" rtl="0" algn="l">
              <a:spcBef>
                <a:spcPts val="1200"/>
              </a:spcBef>
              <a:spcAft>
                <a:spcPts val="1200"/>
              </a:spcAft>
              <a:buNone/>
            </a:pPr>
            <a:r>
              <a:t/>
            </a:r>
            <a:endParaRPr/>
          </a:p>
        </p:txBody>
      </p:sp>
      <p:pic>
        <p:nvPicPr>
          <p:cNvPr id="322" name="Google Shape;322;p49"/>
          <p:cNvPicPr preferRelativeResize="0"/>
          <p:nvPr/>
        </p:nvPicPr>
        <p:blipFill>
          <a:blip r:embed="rId3">
            <a:alphaModFix/>
          </a:blip>
          <a:stretch>
            <a:fillRect/>
          </a:stretch>
        </p:blipFill>
        <p:spPr>
          <a:xfrm>
            <a:off x="1507025" y="3265575"/>
            <a:ext cx="6129951" cy="159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SVM Çekirdek Hilesi</a:t>
            </a:r>
            <a:endParaRPr/>
          </a:p>
        </p:txBody>
      </p:sp>
      <p:sp>
        <p:nvSpPr>
          <p:cNvPr id="328" name="Google Shape;328;p50"/>
          <p:cNvSpPr txBox="1"/>
          <p:nvPr>
            <p:ph idx="1" type="body"/>
          </p:nvPr>
        </p:nvSpPr>
        <p:spPr>
          <a:xfrm>
            <a:off x="311700" y="1152475"/>
            <a:ext cx="402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SVM verileri </a:t>
            </a:r>
            <a:r>
              <a:rPr lang="tr">
                <a:highlight>
                  <a:srgbClr val="C9DAF8"/>
                </a:highlight>
              </a:rPr>
              <a:t>doğrusal</a:t>
            </a:r>
            <a:r>
              <a:rPr lang="tr"/>
              <a:t> olarak </a:t>
            </a:r>
            <a:r>
              <a:rPr lang="tr"/>
              <a:t>sınıflandırmaya</a:t>
            </a:r>
            <a:r>
              <a:rPr lang="tr"/>
              <a:t> çalışır ancak SVM doğrusal dağılmayan verilerde performanslı tahmin gerçekleştiremeyecektir.. Böyle bir durumda Kernel Trick(Çekirdek Hilesi) kullanılır. </a:t>
            </a:r>
            <a:endParaRPr/>
          </a:p>
          <a:p>
            <a:pPr indent="0" lvl="0" marL="0" rtl="0" algn="l">
              <a:spcBef>
                <a:spcPts val="1200"/>
              </a:spcBef>
              <a:spcAft>
                <a:spcPts val="0"/>
              </a:spcAft>
              <a:buClr>
                <a:schemeClr val="dk1"/>
              </a:buClr>
              <a:buSzPts val="1100"/>
              <a:buFont typeface="Arial"/>
              <a:buNone/>
            </a:pPr>
            <a:r>
              <a:rPr b="1" lang="tr" u="sng"/>
              <a:t>Polynomial Kernel </a:t>
            </a:r>
            <a:endParaRPr b="1" u="sng"/>
          </a:p>
          <a:p>
            <a:pPr indent="0" lvl="0" marL="0" rtl="0" algn="l">
              <a:spcBef>
                <a:spcPts val="1200"/>
              </a:spcBef>
              <a:spcAft>
                <a:spcPts val="0"/>
              </a:spcAft>
              <a:buNone/>
            </a:pPr>
            <a:r>
              <a:rPr lang="tr"/>
              <a:t>Boyut arttırımı ile yeni bir boyut oluşturarak doğrusal sınıflandırma sağlanır.</a:t>
            </a:r>
            <a:endParaRPr/>
          </a:p>
          <a:p>
            <a:pPr indent="0" lvl="0" marL="0" rtl="0" algn="l">
              <a:spcBef>
                <a:spcPts val="1200"/>
              </a:spcBef>
              <a:spcAft>
                <a:spcPts val="1200"/>
              </a:spcAft>
              <a:buNone/>
            </a:pPr>
            <a:r>
              <a:rPr lang="tr"/>
              <a:t>Verinin hangi boyutta SVM tarafından en iyi ayrılacağına Cross Validation ile karar verilebilir.</a:t>
            </a:r>
            <a:endParaRPr/>
          </a:p>
        </p:txBody>
      </p:sp>
      <p:pic>
        <p:nvPicPr>
          <p:cNvPr id="329" name="Google Shape;329;p50"/>
          <p:cNvPicPr preferRelativeResize="0"/>
          <p:nvPr/>
        </p:nvPicPr>
        <p:blipFill>
          <a:blip r:embed="rId3">
            <a:alphaModFix/>
          </a:blip>
          <a:stretch>
            <a:fillRect/>
          </a:stretch>
        </p:blipFill>
        <p:spPr>
          <a:xfrm>
            <a:off x="4478375" y="3771897"/>
            <a:ext cx="4084526" cy="339053"/>
          </a:xfrm>
          <a:prstGeom prst="rect">
            <a:avLst/>
          </a:prstGeom>
          <a:noFill/>
          <a:ln>
            <a:noFill/>
          </a:ln>
        </p:spPr>
      </p:pic>
      <p:pic>
        <p:nvPicPr>
          <p:cNvPr id="330" name="Google Shape;330;p50"/>
          <p:cNvPicPr preferRelativeResize="0"/>
          <p:nvPr/>
        </p:nvPicPr>
        <p:blipFill>
          <a:blip r:embed="rId4">
            <a:alphaModFix/>
          </a:blip>
          <a:stretch>
            <a:fillRect/>
          </a:stretch>
        </p:blipFill>
        <p:spPr>
          <a:xfrm>
            <a:off x="4478375" y="1192715"/>
            <a:ext cx="4084525" cy="24609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SVM Çekirdek Hilesi</a:t>
            </a:r>
            <a:endParaRPr/>
          </a:p>
        </p:txBody>
      </p:sp>
      <p:sp>
        <p:nvSpPr>
          <p:cNvPr id="336" name="Google Shape;336;p51"/>
          <p:cNvSpPr txBox="1"/>
          <p:nvPr>
            <p:ph idx="1" type="body"/>
          </p:nvPr>
        </p:nvSpPr>
        <p:spPr>
          <a:xfrm>
            <a:off x="311700" y="1152475"/>
            <a:ext cx="383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Veriler yüksek dereceli polinom denklemiyle nonlineer hale dönüştürüldükçe performans kaybı yaşanmaya başlanır. </a:t>
            </a:r>
            <a:endParaRPr/>
          </a:p>
          <a:p>
            <a:pPr indent="0" lvl="0" marL="0" rtl="0" algn="l">
              <a:spcBef>
                <a:spcPts val="1200"/>
              </a:spcBef>
              <a:spcAft>
                <a:spcPts val="1200"/>
              </a:spcAft>
              <a:buNone/>
            </a:pPr>
            <a:r>
              <a:rPr lang="tr"/>
              <a:t>Çekirdek hilesi, çok yüksek dereceli polinomlarla bile, onları eklemek zorunda kalmadan birçok polinom özelliği eklenmiş gibi aynı sonucu elde etmeyi mümkün kılar. Bu nedenle, aslında herhangi bir özellik eklenmediği için özellik sayısında patlama olmaz.</a:t>
            </a:r>
            <a:endParaRPr/>
          </a:p>
        </p:txBody>
      </p:sp>
      <p:pic>
        <p:nvPicPr>
          <p:cNvPr id="337" name="Google Shape;337;p51"/>
          <p:cNvPicPr preferRelativeResize="0"/>
          <p:nvPr/>
        </p:nvPicPr>
        <p:blipFill>
          <a:blip r:embed="rId3">
            <a:alphaModFix/>
          </a:blip>
          <a:stretch>
            <a:fillRect/>
          </a:stretch>
        </p:blipFill>
        <p:spPr>
          <a:xfrm>
            <a:off x="4676650" y="1235310"/>
            <a:ext cx="3956900" cy="2672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Fethi Tekyaygil</a:t>
            </a:r>
            <a:endParaRPr/>
          </a:p>
        </p:txBody>
      </p:sp>
      <p:sp>
        <p:nvSpPr>
          <p:cNvPr id="81" name="Google Shape;81;p16"/>
          <p:cNvSpPr txBox="1"/>
          <p:nvPr>
            <p:ph idx="1" type="subTitle"/>
          </p:nvPr>
        </p:nvSpPr>
        <p:spPr>
          <a:xfrm>
            <a:off x="311700" y="3504000"/>
            <a:ext cx="8520600" cy="872700"/>
          </a:xfrm>
          <a:prstGeom prst="rect">
            <a:avLst/>
          </a:prstGeom>
        </p:spPr>
        <p:txBody>
          <a:bodyPr anchorCtr="0" anchor="t" bIns="91425" lIns="91425" spcFirstLastPara="1" rIns="91425" wrap="square" tIns="91425">
            <a:normAutofit fontScale="32500" lnSpcReduction="20000"/>
          </a:bodyPr>
          <a:lstStyle/>
          <a:p>
            <a:pPr indent="0" lvl="0" marL="0" rtl="0" algn="ctr">
              <a:lnSpc>
                <a:spcPct val="150000"/>
              </a:lnSpc>
              <a:spcBef>
                <a:spcPts val="0"/>
              </a:spcBef>
              <a:spcAft>
                <a:spcPts val="0"/>
              </a:spcAft>
              <a:buNone/>
            </a:pPr>
            <a:r>
              <a:rPr b="1" lang="tr" sz="3786"/>
              <a:t>Twitter</a:t>
            </a:r>
            <a:r>
              <a:rPr lang="tr" sz="3786"/>
              <a:t>: fethidev</a:t>
            </a:r>
            <a:endParaRPr sz="3786"/>
          </a:p>
          <a:p>
            <a:pPr indent="0" lvl="0" marL="0" rtl="0" algn="ctr">
              <a:lnSpc>
                <a:spcPct val="150000"/>
              </a:lnSpc>
              <a:spcBef>
                <a:spcPts val="0"/>
              </a:spcBef>
              <a:spcAft>
                <a:spcPts val="0"/>
              </a:spcAft>
              <a:buClr>
                <a:schemeClr val="dk1"/>
              </a:buClr>
              <a:buSzPct val="29050"/>
              <a:buFont typeface="Arial"/>
              <a:buNone/>
            </a:pPr>
            <a:r>
              <a:rPr b="1" lang="tr" sz="3786"/>
              <a:t>L</a:t>
            </a:r>
            <a:r>
              <a:rPr b="1" lang="tr" sz="3786"/>
              <a:t>inkedIn</a:t>
            </a:r>
            <a:r>
              <a:rPr lang="tr" sz="3786"/>
              <a:t>: fethitekyaygil</a:t>
            </a:r>
            <a:endParaRPr sz="3786"/>
          </a:p>
          <a:p>
            <a:pPr indent="0" lvl="0" marL="0" rtl="0" algn="ctr">
              <a:lnSpc>
                <a:spcPct val="150000"/>
              </a:lnSpc>
              <a:spcBef>
                <a:spcPts val="0"/>
              </a:spcBef>
              <a:spcAft>
                <a:spcPts val="0"/>
              </a:spcAft>
              <a:buClr>
                <a:schemeClr val="dk1"/>
              </a:buClr>
              <a:buSzPct val="29050"/>
              <a:buFont typeface="Arial"/>
              <a:buNone/>
            </a:pPr>
            <a:r>
              <a:rPr b="1" lang="tr" sz="3786"/>
              <a:t>GitHub</a:t>
            </a:r>
            <a:r>
              <a:rPr lang="tr" sz="3786"/>
              <a:t>: TekyaygilFethi</a:t>
            </a:r>
            <a:endParaRPr sz="3786"/>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Colab Zamanı!</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Bugün Neler Öğreneceğiz?</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arenR"/>
            </a:pPr>
            <a:r>
              <a:rPr lang="tr"/>
              <a:t>Sınıflandırma nedir?</a:t>
            </a:r>
            <a:endParaRPr/>
          </a:p>
          <a:p>
            <a:pPr indent="-317500" lvl="0" marL="457200" rtl="0" algn="l">
              <a:lnSpc>
                <a:spcPct val="150000"/>
              </a:lnSpc>
              <a:spcBef>
                <a:spcPts val="0"/>
              </a:spcBef>
              <a:spcAft>
                <a:spcPts val="0"/>
              </a:spcAft>
              <a:buSzPts val="1400"/>
              <a:buAutoNum type="arabicParenR"/>
            </a:pPr>
            <a:r>
              <a:rPr lang="tr"/>
              <a:t>Lojistik Regresyon ile sınıflandırma nasıl yapılır?</a:t>
            </a:r>
            <a:endParaRPr/>
          </a:p>
          <a:p>
            <a:pPr indent="-317500" lvl="0" marL="457200" rtl="0" algn="l">
              <a:lnSpc>
                <a:spcPct val="150000"/>
              </a:lnSpc>
              <a:spcBef>
                <a:spcPts val="0"/>
              </a:spcBef>
              <a:spcAft>
                <a:spcPts val="0"/>
              </a:spcAft>
              <a:buSzPts val="1400"/>
              <a:buAutoNum type="arabicParenR"/>
            </a:pPr>
            <a:r>
              <a:rPr lang="tr"/>
              <a:t>Aktivasyon fonksiyonu nedir?</a:t>
            </a:r>
            <a:endParaRPr/>
          </a:p>
          <a:p>
            <a:pPr indent="-317500" lvl="0" marL="457200" rtl="0" algn="l">
              <a:lnSpc>
                <a:spcPct val="150000"/>
              </a:lnSpc>
              <a:spcBef>
                <a:spcPts val="0"/>
              </a:spcBef>
              <a:spcAft>
                <a:spcPts val="0"/>
              </a:spcAft>
              <a:buSzPts val="1400"/>
              <a:buAutoNum type="arabicParenR"/>
            </a:pPr>
            <a:r>
              <a:rPr lang="tr"/>
              <a:t>Aktivasyon fonksiyonunu neden kullanıırız?</a:t>
            </a:r>
            <a:endParaRPr/>
          </a:p>
          <a:p>
            <a:pPr indent="-317500" lvl="0" marL="457200" rtl="0" algn="l">
              <a:lnSpc>
                <a:spcPct val="150000"/>
              </a:lnSpc>
              <a:spcBef>
                <a:spcPts val="0"/>
              </a:spcBef>
              <a:spcAft>
                <a:spcPts val="0"/>
              </a:spcAft>
              <a:buSzPts val="1400"/>
              <a:buAutoNum type="arabicParenR"/>
            </a:pPr>
            <a:r>
              <a:rPr lang="tr"/>
              <a:t>Sınıflandırma modelimizin performansını nasıl ölçeriz?</a:t>
            </a:r>
            <a:endParaRPr/>
          </a:p>
          <a:p>
            <a:pPr indent="-317500" lvl="0" marL="457200" rtl="0" algn="l">
              <a:lnSpc>
                <a:spcPct val="150000"/>
              </a:lnSpc>
              <a:spcBef>
                <a:spcPts val="0"/>
              </a:spcBef>
              <a:spcAft>
                <a:spcPts val="0"/>
              </a:spcAft>
              <a:buSzPts val="1400"/>
              <a:buAutoNum type="arabicParenR"/>
            </a:pPr>
            <a:r>
              <a:rPr lang="tr"/>
              <a:t>Cross Validation </a:t>
            </a:r>
            <a:endParaRPr/>
          </a:p>
          <a:p>
            <a:pPr indent="-317500" lvl="0" marL="457200" rtl="0" algn="l">
              <a:lnSpc>
                <a:spcPct val="150000"/>
              </a:lnSpc>
              <a:spcBef>
                <a:spcPts val="0"/>
              </a:spcBef>
              <a:spcAft>
                <a:spcPts val="0"/>
              </a:spcAft>
              <a:buSzPts val="1400"/>
              <a:buAutoNum type="arabicParenR"/>
            </a:pPr>
            <a:r>
              <a:rPr lang="tr"/>
              <a:t>Hata Metrikleri ölçerken dikkat edilmesi gerekenler, Accuracy,  Confusion Matrix vs.</a:t>
            </a:r>
            <a:endParaRPr/>
          </a:p>
          <a:p>
            <a:pPr indent="-317500" lvl="0" marL="457200" rtl="0" algn="l">
              <a:lnSpc>
                <a:spcPct val="150000"/>
              </a:lnSpc>
              <a:spcBef>
                <a:spcPts val="0"/>
              </a:spcBef>
              <a:spcAft>
                <a:spcPts val="0"/>
              </a:spcAft>
              <a:buSzPts val="1400"/>
              <a:buAutoNum type="arabicParenR"/>
            </a:pPr>
            <a:r>
              <a:rPr lang="tr"/>
              <a:t>Classification Threshold kullanımı ve önemi nedir?</a:t>
            </a:r>
            <a:endParaRPr/>
          </a:p>
          <a:p>
            <a:pPr indent="-317500" lvl="0" marL="457200" rtl="0" algn="l">
              <a:lnSpc>
                <a:spcPct val="150000"/>
              </a:lnSpc>
              <a:spcBef>
                <a:spcPts val="0"/>
              </a:spcBef>
              <a:spcAft>
                <a:spcPts val="0"/>
              </a:spcAft>
              <a:buSzPts val="1400"/>
              <a:buAutoNum type="arabicParenR"/>
            </a:pPr>
            <a:r>
              <a:rPr lang="tr"/>
              <a:t>ROC ve AUC’un performans ölçümündeki yeri nedir?</a:t>
            </a:r>
            <a:endParaRPr/>
          </a:p>
          <a:p>
            <a:pPr indent="-317500" lvl="0" marL="457200" rtl="0" algn="l">
              <a:lnSpc>
                <a:spcPct val="150000"/>
              </a:lnSpc>
              <a:spcBef>
                <a:spcPts val="0"/>
              </a:spcBef>
              <a:spcAft>
                <a:spcPts val="0"/>
              </a:spcAft>
              <a:buSzPts val="1400"/>
              <a:buAutoNum type="arabicParenR"/>
            </a:pPr>
            <a:r>
              <a:rPr lang="tr"/>
              <a:t>KNN(K-Nearest Neighbors), </a:t>
            </a:r>
            <a:r>
              <a:rPr lang="tr"/>
              <a:t>SVM(Support Vector Machine) </a:t>
            </a:r>
            <a:r>
              <a:rPr lang="tr"/>
              <a:t>nedir?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Bugün Neler Öğreneceğiz?</a:t>
            </a:r>
            <a:endParaRPr/>
          </a:p>
        </p:txBody>
      </p:sp>
      <p:pic>
        <p:nvPicPr>
          <p:cNvPr id="93" name="Google Shape;93;p18"/>
          <p:cNvPicPr preferRelativeResize="0"/>
          <p:nvPr/>
        </p:nvPicPr>
        <p:blipFill>
          <a:blip r:embed="rId3">
            <a:alphaModFix/>
          </a:blip>
          <a:stretch>
            <a:fillRect/>
          </a:stretch>
        </p:blipFill>
        <p:spPr>
          <a:xfrm>
            <a:off x="1592362" y="1069525"/>
            <a:ext cx="5959276" cy="3715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Nedir?</a:t>
            </a:r>
            <a:endParaRPr/>
          </a:p>
        </p:txBody>
      </p:sp>
      <p:sp>
        <p:nvSpPr>
          <p:cNvPr id="99" name="Google Shape;99;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tr">
                <a:solidFill>
                  <a:srgbClr val="252525"/>
                </a:solidFill>
              </a:rPr>
              <a:t>Bilgisayarın kendisine verilen etiketli verilerden öğrenerek, yeni gözlemleri sınıflara ayırmasını sağlayan bir denetimli öğrenme algoritmasıdır. Yalnızca iki sınıf sonucu olan</a:t>
            </a:r>
            <a:r>
              <a:rPr lang="tr">
                <a:solidFill>
                  <a:srgbClr val="252525"/>
                </a:solidFill>
              </a:rPr>
              <a:t> </a:t>
            </a:r>
            <a:r>
              <a:rPr lang="tr">
                <a:solidFill>
                  <a:srgbClr val="252525"/>
                </a:solidFill>
                <a:highlight>
                  <a:srgbClr val="9FC5E8"/>
                </a:highlight>
              </a:rPr>
              <a:t>i</a:t>
            </a:r>
            <a:r>
              <a:rPr lang="tr">
                <a:solidFill>
                  <a:srgbClr val="252525"/>
                </a:solidFill>
                <a:highlight>
                  <a:srgbClr val="9FC5E8"/>
                </a:highlight>
              </a:rPr>
              <a:t>kili sınıflandırıcılar</a:t>
            </a:r>
            <a:r>
              <a:rPr lang="tr">
                <a:solidFill>
                  <a:srgbClr val="252525"/>
                </a:solidFill>
              </a:rPr>
              <a:t> veya ikiden fazla </a:t>
            </a:r>
            <a:r>
              <a:rPr lang="tr">
                <a:solidFill>
                  <a:srgbClr val="252525"/>
                </a:solidFill>
                <a:highlight>
                  <a:srgbClr val="9FC5E8"/>
                </a:highlight>
              </a:rPr>
              <a:t>çok sınıflı sınıflandırıcılar</a:t>
            </a:r>
            <a:r>
              <a:rPr lang="tr">
                <a:solidFill>
                  <a:srgbClr val="252525"/>
                </a:solidFill>
              </a:rPr>
              <a:t> olabilir.</a:t>
            </a:r>
            <a:endParaRPr>
              <a:solidFill>
                <a:srgbClr val="252525"/>
              </a:solidFill>
            </a:endParaRPr>
          </a:p>
          <a:p>
            <a:pPr indent="0" lvl="0" marL="0" rtl="0" algn="l">
              <a:lnSpc>
                <a:spcPct val="135714"/>
              </a:lnSpc>
              <a:spcBef>
                <a:spcPts val="0"/>
              </a:spcBef>
              <a:spcAft>
                <a:spcPts val="0"/>
              </a:spcAft>
              <a:buNone/>
            </a:pPr>
            <a:r>
              <a:t/>
            </a:r>
            <a:endParaRPr>
              <a:solidFill>
                <a:srgbClr val="252525"/>
              </a:solidFill>
            </a:endParaRPr>
          </a:p>
          <a:p>
            <a:pPr indent="0" lvl="0" marL="0" rtl="0" algn="l">
              <a:lnSpc>
                <a:spcPct val="135714"/>
              </a:lnSpc>
              <a:spcBef>
                <a:spcPts val="0"/>
              </a:spcBef>
              <a:spcAft>
                <a:spcPts val="0"/>
              </a:spcAft>
              <a:buNone/>
            </a:pPr>
            <a:r>
              <a:rPr lang="tr">
                <a:solidFill>
                  <a:srgbClr val="252525"/>
                </a:solidFill>
              </a:rPr>
              <a:t>Süreç, verilen veri noktalarının sınıfını tahmin etmekle ilgilidir. Tahmin sonucu bulunacak bu sınıflara hedef veya etiket denir.</a:t>
            </a:r>
            <a:endParaRPr>
              <a:highlight>
                <a:schemeClr val="lt1"/>
              </a:highlight>
            </a:endParaRPr>
          </a:p>
          <a:p>
            <a:pPr indent="0" lvl="0" marL="0" rtl="0" algn="l">
              <a:lnSpc>
                <a:spcPct val="135714"/>
              </a:lnSpc>
              <a:spcBef>
                <a:spcPts val="0"/>
              </a:spcBef>
              <a:spcAft>
                <a:spcPts val="0"/>
              </a:spcAft>
              <a:buNone/>
            </a:pPr>
            <a:r>
              <a:t/>
            </a:r>
            <a:endParaRPr>
              <a:highlight>
                <a:schemeClr val="lt1"/>
              </a:highlight>
            </a:endParaRPr>
          </a:p>
          <a:p>
            <a:pPr indent="0" lvl="0" marL="0" rtl="0" algn="l">
              <a:spcBef>
                <a:spcPts val="0"/>
              </a:spcBef>
              <a:spcAft>
                <a:spcPts val="1200"/>
              </a:spcAft>
              <a:buNone/>
            </a:pPr>
            <a:r>
              <a:t/>
            </a:r>
            <a:endParaRPr>
              <a:highlight>
                <a:schemeClr val="lt1"/>
              </a:highlight>
            </a:endParaRPr>
          </a:p>
        </p:txBody>
      </p:sp>
      <p:pic>
        <p:nvPicPr>
          <p:cNvPr id="100" name="Google Shape;100;p19"/>
          <p:cNvPicPr preferRelativeResize="0"/>
          <p:nvPr/>
        </p:nvPicPr>
        <p:blipFill>
          <a:blip r:embed="rId3">
            <a:alphaModFix/>
          </a:blip>
          <a:stretch>
            <a:fillRect/>
          </a:stretch>
        </p:blipFill>
        <p:spPr>
          <a:xfrm>
            <a:off x="4572000" y="1267838"/>
            <a:ext cx="3950225" cy="318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112032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a:t>Lojistik regresyon,</a:t>
            </a:r>
            <a:r>
              <a:rPr lang="tr"/>
              <a:t> bağımlı değişkenin kategorik bir değişken olduğu, sınıflandırma işlemi yapan bir regresyon yöntemidir. Amaç bağımlı ve bağımsız değişkenler arasında </a:t>
            </a:r>
            <a:r>
              <a:rPr lang="tr">
                <a:highlight>
                  <a:srgbClr val="C9DAF8"/>
                </a:highlight>
              </a:rPr>
              <a:t>doğrusal</a:t>
            </a:r>
            <a:r>
              <a:rPr lang="tr"/>
              <a:t> bir model kurmaktır. </a:t>
            </a:r>
            <a:endParaRPr/>
          </a:p>
          <a:p>
            <a:pPr indent="-317500" lvl="0" marL="457200" rtl="0" algn="l">
              <a:lnSpc>
                <a:spcPct val="115000"/>
              </a:lnSpc>
              <a:spcBef>
                <a:spcPts val="0"/>
              </a:spcBef>
              <a:spcAft>
                <a:spcPts val="0"/>
              </a:spcAft>
              <a:buSzPts val="1400"/>
              <a:buChar char="●"/>
            </a:pPr>
            <a:r>
              <a:rPr lang="tr"/>
              <a:t>Bağımlı değişkenin 2 farklı değer alabilmesi durumunda çalışır </a:t>
            </a:r>
            <a:endParaRPr/>
          </a:p>
          <a:p>
            <a:pPr indent="-317500" lvl="0" marL="457200" rtl="0" algn="l">
              <a:lnSpc>
                <a:spcPct val="115000"/>
              </a:lnSpc>
              <a:spcBef>
                <a:spcPts val="0"/>
              </a:spcBef>
              <a:spcAft>
                <a:spcPts val="0"/>
              </a:spcAft>
              <a:buSzPts val="1400"/>
              <a:buChar char="●"/>
            </a:pPr>
            <a:r>
              <a:rPr lang="tr">
                <a:solidFill>
                  <a:srgbClr val="252525"/>
                </a:solidFill>
              </a:rPr>
              <a:t>Lojistik regresyon, tam olarak 0 veya 1'i tahmin etmek yerine, 0 ile 1 arasında, özel bir olasılık değeri üretir.</a:t>
            </a:r>
            <a:endParaRPr>
              <a:solidFill>
                <a:srgbClr val="252525"/>
              </a:solidFill>
            </a:endParaRPr>
          </a:p>
          <a:p>
            <a:pPr indent="0" lvl="0" marL="0" rtl="0" algn="l">
              <a:lnSpc>
                <a:spcPct val="115000"/>
              </a:lnSpc>
              <a:spcBef>
                <a:spcPts val="0"/>
              </a:spcBef>
              <a:spcAft>
                <a:spcPts val="0"/>
              </a:spcAft>
              <a:buNone/>
            </a:pPr>
            <a:r>
              <a:t/>
            </a:r>
            <a:endParaRPr>
              <a:solidFill>
                <a:srgbClr val="252525"/>
              </a:solidFill>
            </a:endParaRPr>
          </a:p>
          <a:p>
            <a:pPr indent="-317500" lvl="0" marL="457200" rtl="0" algn="l">
              <a:lnSpc>
                <a:spcPct val="115000"/>
              </a:lnSpc>
              <a:spcBef>
                <a:spcPts val="0"/>
              </a:spcBef>
              <a:spcAft>
                <a:spcPts val="0"/>
              </a:spcAft>
              <a:buSzPts val="1400"/>
              <a:buChar char="●"/>
            </a:pPr>
            <a:r>
              <a:rPr lang="tr"/>
              <a:t>Evet/Hayır</a:t>
            </a:r>
            <a:endParaRPr/>
          </a:p>
          <a:p>
            <a:pPr indent="-317500" lvl="0" marL="457200" rtl="0" algn="l">
              <a:lnSpc>
                <a:spcPct val="115000"/>
              </a:lnSpc>
              <a:spcBef>
                <a:spcPts val="0"/>
              </a:spcBef>
              <a:spcAft>
                <a:spcPts val="0"/>
              </a:spcAft>
              <a:buSzPts val="1400"/>
              <a:buChar char="●"/>
            </a:pPr>
            <a:r>
              <a:rPr lang="tr"/>
              <a:t>Spam/Not Spam</a:t>
            </a:r>
            <a:endParaRPr/>
          </a:p>
        </p:txBody>
      </p:sp>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Lojistik Regresyon</a:t>
            </a:r>
            <a:endParaRPr/>
          </a:p>
        </p:txBody>
      </p:sp>
      <p:pic>
        <p:nvPicPr>
          <p:cNvPr id="107" name="Google Shape;107;p20"/>
          <p:cNvPicPr preferRelativeResize="0"/>
          <p:nvPr/>
        </p:nvPicPr>
        <p:blipFill>
          <a:blip r:embed="rId3">
            <a:alphaModFix/>
          </a:blip>
          <a:stretch>
            <a:fillRect/>
          </a:stretch>
        </p:blipFill>
        <p:spPr>
          <a:xfrm>
            <a:off x="4431800" y="2195850"/>
            <a:ext cx="4527601" cy="2005143"/>
          </a:xfrm>
          <a:prstGeom prst="rect">
            <a:avLst/>
          </a:prstGeom>
          <a:noFill/>
          <a:ln>
            <a:noFill/>
          </a:ln>
        </p:spPr>
      </p:pic>
      <p:pic>
        <p:nvPicPr>
          <p:cNvPr id="108" name="Google Shape;108;p20"/>
          <p:cNvPicPr preferRelativeResize="0"/>
          <p:nvPr/>
        </p:nvPicPr>
        <p:blipFill>
          <a:blip r:embed="rId4">
            <a:alphaModFix/>
          </a:blip>
          <a:stretch>
            <a:fillRect/>
          </a:stretch>
        </p:blipFill>
        <p:spPr>
          <a:xfrm>
            <a:off x="4795125" y="1084325"/>
            <a:ext cx="3800950" cy="85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Lojistik Regresyon</a:t>
            </a:r>
            <a:endParaRPr/>
          </a:p>
        </p:txBody>
      </p:sp>
      <p:sp>
        <p:nvSpPr>
          <p:cNvPr id="114" name="Google Shape;114;p21"/>
          <p:cNvSpPr txBox="1"/>
          <p:nvPr>
            <p:ph idx="1" type="body"/>
          </p:nvPr>
        </p:nvSpPr>
        <p:spPr>
          <a:xfrm>
            <a:off x="311700" y="1120325"/>
            <a:ext cx="39999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tr"/>
              <a:t>Lineer Regresyon’da olduğu gibi özniteliklerin ağırlıklı toplamını alınır ancak sonucu direk vermek yerine sonuca Sigmoid aktivasyon fonksiyonu uygulanır</a:t>
            </a:r>
            <a:endParaRPr/>
          </a:p>
          <a:p>
            <a:pPr indent="-317500" lvl="0" marL="457200" rtl="0" algn="l">
              <a:lnSpc>
                <a:spcPct val="150000"/>
              </a:lnSpc>
              <a:spcBef>
                <a:spcPts val="0"/>
              </a:spcBef>
              <a:spcAft>
                <a:spcPts val="0"/>
              </a:spcAft>
              <a:buSzPts val="1400"/>
              <a:buChar char="●"/>
            </a:pPr>
            <a:r>
              <a:rPr lang="tr"/>
              <a:t>İ</a:t>
            </a:r>
            <a:r>
              <a:rPr lang="tr">
                <a:highlight>
                  <a:schemeClr val="lt1"/>
                </a:highlight>
              </a:rPr>
              <a:t>kili sınıflandırma</a:t>
            </a:r>
            <a:r>
              <a:rPr lang="tr"/>
              <a:t> için kullanılır</a:t>
            </a:r>
            <a:endParaRPr/>
          </a:p>
          <a:p>
            <a:pPr indent="-317500" lvl="0" marL="457200" rtl="0" algn="l">
              <a:lnSpc>
                <a:spcPct val="150000"/>
              </a:lnSpc>
              <a:spcBef>
                <a:spcPts val="0"/>
              </a:spcBef>
              <a:spcAft>
                <a:spcPts val="0"/>
              </a:spcAft>
              <a:buSzPts val="1400"/>
              <a:buChar char="●"/>
            </a:pPr>
            <a:r>
              <a:rPr lang="tr"/>
              <a:t>Çıktımız 0 ve 1 arasında bir olasılık değeri olur</a:t>
            </a:r>
            <a:endParaRPr/>
          </a:p>
          <a:p>
            <a:pPr indent="-317500" lvl="0" marL="457200" rtl="0" algn="l">
              <a:lnSpc>
                <a:spcPct val="150000"/>
              </a:lnSpc>
              <a:spcBef>
                <a:spcPts val="0"/>
              </a:spcBef>
              <a:spcAft>
                <a:spcPts val="0"/>
              </a:spcAft>
              <a:buSzPts val="1400"/>
              <a:buChar char="●"/>
            </a:pPr>
            <a:r>
              <a:rPr lang="tr"/>
              <a:t>“S” karakteristiğinde bir fonksiyondur</a:t>
            </a:r>
            <a:endParaRPr/>
          </a:p>
        </p:txBody>
      </p:sp>
      <p:pic>
        <p:nvPicPr>
          <p:cNvPr id="115" name="Google Shape;115;p21"/>
          <p:cNvPicPr preferRelativeResize="0"/>
          <p:nvPr/>
        </p:nvPicPr>
        <p:blipFill>
          <a:blip r:embed="rId3">
            <a:alphaModFix/>
          </a:blip>
          <a:stretch>
            <a:fillRect/>
          </a:stretch>
        </p:blipFill>
        <p:spPr>
          <a:xfrm>
            <a:off x="4922475" y="1970987"/>
            <a:ext cx="3709075" cy="2248075"/>
          </a:xfrm>
          <a:prstGeom prst="rect">
            <a:avLst/>
          </a:prstGeom>
          <a:noFill/>
          <a:ln>
            <a:noFill/>
          </a:ln>
        </p:spPr>
      </p:pic>
      <p:pic>
        <p:nvPicPr>
          <p:cNvPr id="116" name="Google Shape;116;p21"/>
          <p:cNvPicPr preferRelativeResize="0"/>
          <p:nvPr/>
        </p:nvPicPr>
        <p:blipFill>
          <a:blip r:embed="rId4">
            <a:alphaModFix/>
          </a:blip>
          <a:stretch>
            <a:fillRect/>
          </a:stretch>
        </p:blipFill>
        <p:spPr>
          <a:xfrm>
            <a:off x="5910338" y="1182100"/>
            <a:ext cx="1733361"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